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702" r:id="rId3"/>
    <p:sldMasterId id="2147483733" r:id="rId4"/>
  </p:sldMasterIdLst>
  <p:notesMasterIdLst>
    <p:notesMasterId r:id="rId38"/>
  </p:notesMasterIdLst>
  <p:handoutMasterIdLst>
    <p:handoutMasterId r:id="rId39"/>
  </p:handoutMasterIdLst>
  <p:sldIdLst>
    <p:sldId id="256" r:id="rId5"/>
    <p:sldId id="1205" r:id="rId6"/>
    <p:sldId id="1191" r:id="rId7"/>
    <p:sldId id="1241" r:id="rId8"/>
    <p:sldId id="1291" r:id="rId9"/>
    <p:sldId id="1229" r:id="rId10"/>
    <p:sldId id="258" r:id="rId11"/>
    <p:sldId id="702" r:id="rId12"/>
    <p:sldId id="1267" r:id="rId13"/>
    <p:sldId id="1269" r:id="rId14"/>
    <p:sldId id="1285" r:id="rId15"/>
    <p:sldId id="1268" r:id="rId16"/>
    <p:sldId id="1284" r:id="rId17"/>
    <p:sldId id="1286" r:id="rId18"/>
    <p:sldId id="1265" r:id="rId19"/>
    <p:sldId id="1289" r:id="rId20"/>
    <p:sldId id="1271" r:id="rId21"/>
    <p:sldId id="1281" r:id="rId22"/>
    <p:sldId id="1274" r:id="rId23"/>
    <p:sldId id="1282" r:id="rId24"/>
    <p:sldId id="1275" r:id="rId25"/>
    <p:sldId id="1278" r:id="rId26"/>
    <p:sldId id="1292" r:id="rId27"/>
    <p:sldId id="1287" r:id="rId28"/>
    <p:sldId id="1279" r:id="rId29"/>
    <p:sldId id="1283" r:id="rId30"/>
    <p:sldId id="1193" r:id="rId31"/>
    <p:sldId id="1192" r:id="rId32"/>
    <p:sldId id="1273" r:id="rId33"/>
    <p:sldId id="1277" r:id="rId34"/>
    <p:sldId id="1288" r:id="rId35"/>
    <p:sldId id="811" r:id="rId36"/>
    <p:sldId id="272" r:id="rId37"/>
  </p:sldIdLst>
  <p:sldSz cx="9144000" cy="6858000" type="screen4x3"/>
  <p:notesSz cx="6858000" cy="1209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D6"/>
    <a:srgbClr val="DDE8F6"/>
    <a:srgbClr val="566B9F"/>
    <a:srgbClr val="CA7C81"/>
    <a:srgbClr val="F1B5B9"/>
    <a:srgbClr val="F8AEB5"/>
    <a:srgbClr val="FFFFFF"/>
    <a:srgbClr val="FFEC4F"/>
    <a:srgbClr val="FFECED"/>
    <a:srgbClr val="DF6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65" autoAdjust="0"/>
    <p:restoredTop sz="82609" autoAdjust="0"/>
  </p:normalViewPr>
  <p:slideViewPr>
    <p:cSldViewPr snapToGrid="0">
      <p:cViewPr varScale="1">
        <p:scale>
          <a:sx n="72" d="100"/>
          <a:sy n="72" d="100"/>
        </p:scale>
        <p:origin x="2194" y="62"/>
      </p:cViewPr>
      <p:guideLst>
        <p:guide orient="horz" pos="2160"/>
        <p:guide pos="2880"/>
      </p:guideLst>
    </p:cSldViewPr>
  </p:slideViewPr>
  <p:notesTextViewPr>
    <p:cViewPr>
      <p:scale>
        <a:sx n="75" d="100"/>
        <a:sy n="75"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9118126191259"/>
          <c:y val="0.10771575104094903"/>
          <c:w val="0.53577995055538485"/>
          <c:h val="0.7755252809538814"/>
        </c:manualLayout>
      </c:layout>
      <c:doughnutChart>
        <c:varyColors val="1"/>
        <c:ser>
          <c:idx val="0"/>
          <c:order val="0"/>
          <c:tx>
            <c:strRef>
              <c:f>Sheet1!$B$1</c:f>
              <c:strCache>
                <c:ptCount val="1"/>
                <c:pt idx="0">
                  <c:v>Column1</c:v>
                </c:pt>
              </c:strCache>
            </c:strRef>
          </c:tx>
          <c:spPr>
            <a:ln w="28575">
              <a:solidFill>
                <a:schemeClr val="tx1"/>
              </a:solidFill>
            </a:ln>
          </c:spPr>
          <c:dPt>
            <c:idx val="0"/>
            <c:bubble3D val="0"/>
            <c:spPr>
              <a:solidFill>
                <a:srgbClr val="DF6068"/>
              </a:solidFill>
              <a:ln w="28575">
                <a:solidFill>
                  <a:schemeClr val="tx1"/>
                </a:solidFill>
              </a:ln>
              <a:effectLst/>
            </c:spPr>
            <c:extLst>
              <c:ext xmlns:c16="http://schemas.microsoft.com/office/drawing/2014/chart" uri="{C3380CC4-5D6E-409C-BE32-E72D297353CC}">
                <c16:uniqueId val="{00000001-5D7A-45BD-8BD8-022EBCA6EB1C}"/>
              </c:ext>
            </c:extLst>
          </c:dPt>
          <c:dPt>
            <c:idx val="1"/>
            <c:bubble3D val="0"/>
            <c:spPr>
              <a:solidFill>
                <a:srgbClr val="80A0F2"/>
              </a:solidFill>
              <a:ln w="28575">
                <a:solidFill>
                  <a:schemeClr val="tx1"/>
                </a:solidFill>
              </a:ln>
              <a:effectLst/>
            </c:spPr>
            <c:extLst>
              <c:ext xmlns:c16="http://schemas.microsoft.com/office/drawing/2014/chart" uri="{C3380CC4-5D6E-409C-BE32-E72D297353CC}">
                <c16:uniqueId val="{00000003-5D7A-45BD-8BD8-022EBCA6EB1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No</c:v>
                </c:pt>
                <c:pt idx="1">
                  <c:v>Yes</c:v>
                </c:pt>
              </c:strCache>
            </c:strRef>
          </c:cat>
          <c:val>
            <c:numRef>
              <c:f>Sheet1!$B$2:$B$3</c:f>
              <c:numCache>
                <c:formatCode>General</c:formatCode>
                <c:ptCount val="2"/>
                <c:pt idx="0">
                  <c:v>31.2</c:v>
                </c:pt>
                <c:pt idx="1">
                  <c:v>68.8</c:v>
                </c:pt>
              </c:numCache>
            </c:numRef>
          </c:val>
          <c:extLst>
            <c:ext xmlns:c16="http://schemas.microsoft.com/office/drawing/2014/chart" uri="{C3380CC4-5D6E-409C-BE32-E72D297353CC}">
              <c16:uniqueId val="{00000004-5D7A-45BD-8BD8-022EBCA6EB1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t>
        <a:bodyPr/>
        <a:lstStyle/>
        <a:p>
          <a:endParaRPr lang="en-US"/>
        </a:p>
      </dgm:t>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t>
        <a:bodyPr/>
        <a:lstStyle/>
        <a:p>
          <a:endParaRPr lang="en-US"/>
        </a:p>
      </dgm:t>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t>
        <a:bodyPr/>
        <a:lstStyle/>
        <a:p>
          <a:endParaRPr lang="en-US"/>
        </a:p>
      </dgm:t>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t>
        <a:bodyPr/>
        <a:lstStyle/>
        <a:p>
          <a:endParaRPr lang="en-US"/>
        </a:p>
      </dgm:t>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t>
        <a:bodyPr/>
        <a:lstStyle/>
        <a:p>
          <a:endParaRPr lang="en-US"/>
        </a:p>
      </dgm:t>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t>
        <a:bodyPr/>
        <a:lstStyle/>
        <a:p>
          <a:endParaRPr lang="en-US"/>
        </a:p>
      </dgm:t>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t>
        <a:bodyPr/>
        <a:lstStyle/>
        <a:p>
          <a:endParaRPr lang="en-US"/>
        </a:p>
      </dgm:t>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t>
        <a:bodyPr/>
        <a:lstStyle/>
        <a:p>
          <a:endParaRPr lang="en-US"/>
        </a:p>
      </dgm:t>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t>
        <a:bodyPr/>
        <a:lstStyle/>
        <a:p>
          <a:endParaRPr lang="en-US"/>
        </a:p>
      </dgm:t>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t>
        <a:bodyPr/>
        <a:lstStyle/>
        <a:p>
          <a:endParaRPr lang="en-US"/>
        </a:p>
      </dgm:t>
    </dgm:pt>
  </dgm:ptLst>
  <dgm:cxnLst>
    <dgm:cxn modelId="{FB8A2D01-61E0-4E11-96EE-5E401C2A66FF}" srcId="{0BE07CDE-E430-4FF2-9579-8EDA201A8B9B}" destId="{BEC32AFC-909C-44C9-8A93-6A879D1401FD}" srcOrd="4" destOrd="0" parTransId="{45B91614-A57C-4502-86A1-50D7FD3F759B}" sibTransId="{81EF700A-EC4B-47A7-99B7-A450D5CAC1B2}"/>
    <dgm:cxn modelId="{6BB89525-239F-4B08-BF50-C2C3C503A826}" type="presOf" srcId="{AA29DC79-6407-416C-9108-404C0A3863C3}" destId="{0C165D2B-D760-42A7-983D-1E805BBAEA06}" srcOrd="0" destOrd="0" presId="urn:microsoft.com/office/officeart/2005/8/layout/chevron1"/>
    <dgm:cxn modelId="{DD1DE5B7-3880-402F-A197-93FC99D5F685}" srcId="{0BE07CDE-E430-4FF2-9579-8EDA201A8B9B}" destId="{E77D6C32-36E7-4565-A6C3-F0BF0D5CF96E}" srcOrd="3" destOrd="0" parTransId="{E84FA64F-1101-4CA3-866B-AC75E3ABAAF5}" sibTransId="{535FE4CD-2B9E-483A-9912-F4B00237F8C3}"/>
    <dgm:cxn modelId="{59587328-E415-4E02-9507-733996AE5343}" srcId="{0BE07CDE-E430-4FF2-9579-8EDA201A8B9B}" destId="{061B189B-8E00-4898-A8A3-5C4B1E81EDE3}" srcOrd="2" destOrd="0" parTransId="{317FD25C-8E18-4CC9-A749-C58D04D3651D}" sibTransId="{52BED2AB-8F48-4518-A809-6EEF998C1CB4}"/>
    <dgm:cxn modelId="{2BB31543-05F0-49CD-9955-54E653F4B868}" type="presOf" srcId="{B23FA78D-6722-4FCE-8536-99943AA31093}" destId="{30D515CE-8352-4782-A721-3613217DFD83}"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E380A25E-953C-4CB2-90E6-752727AFDC96}" srcId="{0BE07CDE-E430-4FF2-9579-8EDA201A8B9B}" destId="{C66D84A4-310A-496A-A80B-9391C612D249}" srcOrd="9" destOrd="0" parTransId="{E434A993-3193-41F6-99E2-09EBD678FC6A}" sibTransId="{EE3C111F-DFDE-4C70-9C0B-78EDB89E43AC}"/>
    <dgm:cxn modelId="{C5042EF8-9168-41E3-B720-A12084EC075D}" type="presOf" srcId="{BEC32AFC-909C-44C9-8A93-6A879D1401FD}" destId="{D59364ED-3BE9-440A-AA6C-B78EF9DF7A8F}" srcOrd="0" destOrd="0" presId="urn:microsoft.com/office/officeart/2005/8/layout/chevron1"/>
    <dgm:cxn modelId="{C673CD02-3DBE-404F-9C57-64C33F7A83C8}" type="presOf" srcId="{E77D6C32-36E7-4565-A6C3-F0BF0D5CF96E}" destId="{B5C80294-AB1F-41A4-833C-66B217A243AC}" srcOrd="0" destOrd="0" presId="urn:microsoft.com/office/officeart/2005/8/layout/chevron1"/>
    <dgm:cxn modelId="{A48D98D9-153D-4440-B04E-7873A72482BB}" type="presOf" srcId="{C66D84A4-310A-496A-A80B-9391C612D249}" destId="{9B1C5D3D-29D7-4B14-A447-31F12C98C8D4}"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642ACA4D-11EB-4743-8968-C53EBB27DDC1}" srcId="{0BE07CDE-E430-4FF2-9579-8EDA201A8B9B}" destId="{B23FA78D-6722-4FCE-8536-99943AA31093}" srcOrd="8" destOrd="0" parTransId="{C687D47C-0395-402F-9D61-F2FEF39F11AC}" sibTransId="{DA346BFD-E8D6-4D98-8C83-15DF1A56E551}"/>
    <dgm:cxn modelId="{548E038D-2362-4BE4-81D8-CDFE766479B9}" srcId="{0BE07CDE-E430-4FF2-9579-8EDA201A8B9B}" destId="{B27C02C0-4083-491F-BBA3-17E53EFE5B8E}" srcOrd="7" destOrd="0" parTransId="{DDE44C97-E78E-4763-A6BD-6CE49C3AAA07}" sibTransId="{CC2DE607-30A8-4611-94F8-45CE613F6F98}"/>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48855BB0-564F-49CC-AF78-C9993893ABB3}" srcId="{0BE07CDE-E430-4FF2-9579-8EDA201A8B9B}" destId="{AA29DC79-6407-416C-9108-404C0A3863C3}" srcOrd="0" destOrd="0" parTransId="{E2C0A2FB-90DB-4C51-B702-DB1E357742FB}" sibTransId="{2A6DCD28-A7EA-4CE0-AB7C-27813A0DEB52}"/>
    <dgm:cxn modelId="{51AC8255-3DA3-4E5A-B356-3922368606F7}" srcId="{0BE07CDE-E430-4FF2-9579-8EDA201A8B9B}" destId="{3FD3BC27-5B04-4A78-8DED-18A5A0D5AC00}" srcOrd="1" destOrd="0" parTransId="{2A6CDCEC-2E6F-4E49-AC74-C22A6A7742B2}" sibTransId="{6F3EA7EA-3BE7-4182-9F3F-20721C81FEFF}"/>
    <dgm:cxn modelId="{F422998E-F4D8-4185-A078-E5C61B8D7D3F}" type="presOf" srcId="{061B189B-8E00-4898-A8A3-5C4B1E81EDE3}" destId="{D37A37FD-21FE-4207-B4B9-3B376F95CC1D}"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t>
        <a:bodyPr/>
        <a:lstStyle/>
        <a:p>
          <a:endParaRPr lang="en-US"/>
        </a:p>
      </dgm:t>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t>
        <a:bodyPr/>
        <a:lstStyle/>
        <a:p>
          <a:endParaRPr lang="en-US"/>
        </a:p>
      </dgm:t>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t>
        <a:bodyPr/>
        <a:lstStyle/>
        <a:p>
          <a:endParaRPr lang="en-US"/>
        </a:p>
      </dgm:t>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t>
        <a:bodyPr/>
        <a:lstStyle/>
        <a:p>
          <a:endParaRPr lang="en-US"/>
        </a:p>
      </dgm:t>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t>
        <a:bodyPr/>
        <a:lstStyle/>
        <a:p>
          <a:endParaRPr lang="en-US"/>
        </a:p>
      </dgm:t>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t>
        <a:bodyPr/>
        <a:lstStyle/>
        <a:p>
          <a:endParaRPr lang="en-US"/>
        </a:p>
      </dgm:t>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t>
        <a:bodyPr/>
        <a:lstStyle/>
        <a:p>
          <a:endParaRPr lang="en-US"/>
        </a:p>
      </dgm:t>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t>
        <a:bodyPr/>
        <a:lstStyle/>
        <a:p>
          <a:endParaRPr lang="en-US"/>
        </a:p>
      </dgm:t>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t>
        <a:bodyPr/>
        <a:lstStyle/>
        <a:p>
          <a:endParaRPr lang="en-US"/>
        </a:p>
      </dgm:t>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t>
        <a:bodyPr/>
        <a:lstStyle/>
        <a:p>
          <a:endParaRPr lang="en-US"/>
        </a:p>
      </dgm:t>
    </dgm:pt>
  </dgm:ptLst>
  <dgm:cxnLst>
    <dgm:cxn modelId="{FB8A2D01-61E0-4E11-96EE-5E401C2A66FF}" srcId="{0BE07CDE-E430-4FF2-9579-8EDA201A8B9B}" destId="{BEC32AFC-909C-44C9-8A93-6A879D1401FD}" srcOrd="4" destOrd="0" parTransId="{45B91614-A57C-4502-86A1-50D7FD3F759B}" sibTransId="{81EF700A-EC4B-47A7-99B7-A450D5CAC1B2}"/>
    <dgm:cxn modelId="{6BB89525-239F-4B08-BF50-C2C3C503A826}" type="presOf" srcId="{AA29DC79-6407-416C-9108-404C0A3863C3}" destId="{0C165D2B-D760-42A7-983D-1E805BBAEA06}" srcOrd="0" destOrd="0" presId="urn:microsoft.com/office/officeart/2005/8/layout/chevron1"/>
    <dgm:cxn modelId="{DD1DE5B7-3880-402F-A197-93FC99D5F685}" srcId="{0BE07CDE-E430-4FF2-9579-8EDA201A8B9B}" destId="{E77D6C32-36E7-4565-A6C3-F0BF0D5CF96E}" srcOrd="3" destOrd="0" parTransId="{E84FA64F-1101-4CA3-866B-AC75E3ABAAF5}" sibTransId="{535FE4CD-2B9E-483A-9912-F4B00237F8C3}"/>
    <dgm:cxn modelId="{59587328-E415-4E02-9507-733996AE5343}" srcId="{0BE07CDE-E430-4FF2-9579-8EDA201A8B9B}" destId="{061B189B-8E00-4898-A8A3-5C4B1E81EDE3}" srcOrd="2" destOrd="0" parTransId="{317FD25C-8E18-4CC9-A749-C58D04D3651D}" sibTransId="{52BED2AB-8F48-4518-A809-6EEF998C1CB4}"/>
    <dgm:cxn modelId="{2BB31543-05F0-49CD-9955-54E653F4B868}" type="presOf" srcId="{B23FA78D-6722-4FCE-8536-99943AA31093}" destId="{30D515CE-8352-4782-A721-3613217DFD83}"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E380A25E-953C-4CB2-90E6-752727AFDC96}" srcId="{0BE07CDE-E430-4FF2-9579-8EDA201A8B9B}" destId="{C66D84A4-310A-496A-A80B-9391C612D249}" srcOrd="9" destOrd="0" parTransId="{E434A993-3193-41F6-99E2-09EBD678FC6A}" sibTransId="{EE3C111F-DFDE-4C70-9C0B-78EDB89E43AC}"/>
    <dgm:cxn modelId="{C5042EF8-9168-41E3-B720-A12084EC075D}" type="presOf" srcId="{BEC32AFC-909C-44C9-8A93-6A879D1401FD}" destId="{D59364ED-3BE9-440A-AA6C-B78EF9DF7A8F}" srcOrd="0" destOrd="0" presId="urn:microsoft.com/office/officeart/2005/8/layout/chevron1"/>
    <dgm:cxn modelId="{C673CD02-3DBE-404F-9C57-64C33F7A83C8}" type="presOf" srcId="{E77D6C32-36E7-4565-A6C3-F0BF0D5CF96E}" destId="{B5C80294-AB1F-41A4-833C-66B217A243AC}" srcOrd="0" destOrd="0" presId="urn:microsoft.com/office/officeart/2005/8/layout/chevron1"/>
    <dgm:cxn modelId="{A48D98D9-153D-4440-B04E-7873A72482BB}" type="presOf" srcId="{C66D84A4-310A-496A-A80B-9391C612D249}" destId="{9B1C5D3D-29D7-4B14-A447-31F12C98C8D4}"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642ACA4D-11EB-4743-8968-C53EBB27DDC1}" srcId="{0BE07CDE-E430-4FF2-9579-8EDA201A8B9B}" destId="{B23FA78D-6722-4FCE-8536-99943AA31093}" srcOrd="8" destOrd="0" parTransId="{C687D47C-0395-402F-9D61-F2FEF39F11AC}" sibTransId="{DA346BFD-E8D6-4D98-8C83-15DF1A56E551}"/>
    <dgm:cxn modelId="{548E038D-2362-4BE4-81D8-CDFE766479B9}" srcId="{0BE07CDE-E430-4FF2-9579-8EDA201A8B9B}" destId="{B27C02C0-4083-491F-BBA3-17E53EFE5B8E}" srcOrd="7" destOrd="0" parTransId="{DDE44C97-E78E-4763-A6BD-6CE49C3AAA07}" sibTransId="{CC2DE607-30A8-4611-94F8-45CE613F6F98}"/>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48855BB0-564F-49CC-AF78-C9993893ABB3}" srcId="{0BE07CDE-E430-4FF2-9579-8EDA201A8B9B}" destId="{AA29DC79-6407-416C-9108-404C0A3863C3}" srcOrd="0" destOrd="0" parTransId="{E2C0A2FB-90DB-4C51-B702-DB1E357742FB}" sibTransId="{2A6DCD28-A7EA-4CE0-AB7C-27813A0DEB52}"/>
    <dgm:cxn modelId="{51AC8255-3DA3-4E5A-B356-3922368606F7}" srcId="{0BE07CDE-E430-4FF2-9579-8EDA201A8B9B}" destId="{3FD3BC27-5B04-4A78-8DED-18A5A0D5AC00}" srcOrd="1" destOrd="0" parTransId="{2A6CDCEC-2E6F-4E49-AC74-C22A6A7742B2}" sibTransId="{6F3EA7EA-3BE7-4182-9F3F-20721C81FEFF}"/>
    <dgm:cxn modelId="{F422998E-F4D8-4185-A078-E5C61B8D7D3F}" type="presOf" srcId="{061B189B-8E00-4898-A8A3-5C4B1E81EDE3}" destId="{D37A37FD-21FE-4207-B4B9-3B376F95CC1D}"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t>
        <a:bodyPr/>
        <a:lstStyle/>
        <a:p>
          <a:endParaRPr lang="en-US"/>
        </a:p>
      </dgm:t>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t>
        <a:bodyPr/>
        <a:lstStyle/>
        <a:p>
          <a:endParaRPr lang="en-US"/>
        </a:p>
      </dgm:t>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t>
        <a:bodyPr/>
        <a:lstStyle/>
        <a:p>
          <a:endParaRPr lang="en-US"/>
        </a:p>
      </dgm:t>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t>
        <a:bodyPr/>
        <a:lstStyle/>
        <a:p>
          <a:endParaRPr lang="en-US"/>
        </a:p>
      </dgm:t>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t>
        <a:bodyPr/>
        <a:lstStyle/>
        <a:p>
          <a:endParaRPr lang="en-US"/>
        </a:p>
      </dgm:t>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t>
        <a:bodyPr/>
        <a:lstStyle/>
        <a:p>
          <a:endParaRPr lang="en-US"/>
        </a:p>
      </dgm:t>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t>
        <a:bodyPr/>
        <a:lstStyle/>
        <a:p>
          <a:endParaRPr lang="en-US"/>
        </a:p>
      </dgm:t>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t>
        <a:bodyPr/>
        <a:lstStyle/>
        <a:p>
          <a:endParaRPr lang="en-US"/>
        </a:p>
      </dgm:t>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t>
        <a:bodyPr/>
        <a:lstStyle/>
        <a:p>
          <a:endParaRPr lang="en-US"/>
        </a:p>
      </dgm:t>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t>
        <a:bodyPr/>
        <a:lstStyle/>
        <a:p>
          <a:endParaRPr lang="en-US"/>
        </a:p>
      </dgm:t>
    </dgm:pt>
  </dgm:ptLst>
  <dgm:cxnLst>
    <dgm:cxn modelId="{FB8A2D01-61E0-4E11-96EE-5E401C2A66FF}" srcId="{0BE07CDE-E430-4FF2-9579-8EDA201A8B9B}" destId="{BEC32AFC-909C-44C9-8A93-6A879D1401FD}" srcOrd="4" destOrd="0" parTransId="{45B91614-A57C-4502-86A1-50D7FD3F759B}" sibTransId="{81EF700A-EC4B-47A7-99B7-A450D5CAC1B2}"/>
    <dgm:cxn modelId="{6BB89525-239F-4B08-BF50-C2C3C503A826}" type="presOf" srcId="{AA29DC79-6407-416C-9108-404C0A3863C3}" destId="{0C165D2B-D760-42A7-983D-1E805BBAEA06}" srcOrd="0" destOrd="0" presId="urn:microsoft.com/office/officeart/2005/8/layout/chevron1"/>
    <dgm:cxn modelId="{DD1DE5B7-3880-402F-A197-93FC99D5F685}" srcId="{0BE07CDE-E430-4FF2-9579-8EDA201A8B9B}" destId="{E77D6C32-36E7-4565-A6C3-F0BF0D5CF96E}" srcOrd="3" destOrd="0" parTransId="{E84FA64F-1101-4CA3-866B-AC75E3ABAAF5}" sibTransId="{535FE4CD-2B9E-483A-9912-F4B00237F8C3}"/>
    <dgm:cxn modelId="{59587328-E415-4E02-9507-733996AE5343}" srcId="{0BE07CDE-E430-4FF2-9579-8EDA201A8B9B}" destId="{061B189B-8E00-4898-A8A3-5C4B1E81EDE3}" srcOrd="2" destOrd="0" parTransId="{317FD25C-8E18-4CC9-A749-C58D04D3651D}" sibTransId="{52BED2AB-8F48-4518-A809-6EEF998C1CB4}"/>
    <dgm:cxn modelId="{2BB31543-05F0-49CD-9955-54E653F4B868}" type="presOf" srcId="{B23FA78D-6722-4FCE-8536-99943AA31093}" destId="{30D515CE-8352-4782-A721-3613217DFD83}"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E380A25E-953C-4CB2-90E6-752727AFDC96}" srcId="{0BE07CDE-E430-4FF2-9579-8EDA201A8B9B}" destId="{C66D84A4-310A-496A-A80B-9391C612D249}" srcOrd="9" destOrd="0" parTransId="{E434A993-3193-41F6-99E2-09EBD678FC6A}" sibTransId="{EE3C111F-DFDE-4C70-9C0B-78EDB89E43AC}"/>
    <dgm:cxn modelId="{C5042EF8-9168-41E3-B720-A12084EC075D}" type="presOf" srcId="{BEC32AFC-909C-44C9-8A93-6A879D1401FD}" destId="{D59364ED-3BE9-440A-AA6C-B78EF9DF7A8F}" srcOrd="0" destOrd="0" presId="urn:microsoft.com/office/officeart/2005/8/layout/chevron1"/>
    <dgm:cxn modelId="{C673CD02-3DBE-404F-9C57-64C33F7A83C8}" type="presOf" srcId="{E77D6C32-36E7-4565-A6C3-F0BF0D5CF96E}" destId="{B5C80294-AB1F-41A4-833C-66B217A243AC}" srcOrd="0" destOrd="0" presId="urn:microsoft.com/office/officeart/2005/8/layout/chevron1"/>
    <dgm:cxn modelId="{A48D98D9-153D-4440-B04E-7873A72482BB}" type="presOf" srcId="{C66D84A4-310A-496A-A80B-9391C612D249}" destId="{9B1C5D3D-29D7-4B14-A447-31F12C98C8D4}"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642ACA4D-11EB-4743-8968-C53EBB27DDC1}" srcId="{0BE07CDE-E430-4FF2-9579-8EDA201A8B9B}" destId="{B23FA78D-6722-4FCE-8536-99943AA31093}" srcOrd="8" destOrd="0" parTransId="{C687D47C-0395-402F-9D61-F2FEF39F11AC}" sibTransId="{DA346BFD-E8D6-4D98-8C83-15DF1A56E551}"/>
    <dgm:cxn modelId="{548E038D-2362-4BE4-81D8-CDFE766479B9}" srcId="{0BE07CDE-E430-4FF2-9579-8EDA201A8B9B}" destId="{B27C02C0-4083-491F-BBA3-17E53EFE5B8E}" srcOrd="7" destOrd="0" parTransId="{DDE44C97-E78E-4763-A6BD-6CE49C3AAA07}" sibTransId="{CC2DE607-30A8-4611-94F8-45CE613F6F98}"/>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48855BB0-564F-49CC-AF78-C9993893ABB3}" srcId="{0BE07CDE-E430-4FF2-9579-8EDA201A8B9B}" destId="{AA29DC79-6407-416C-9108-404C0A3863C3}" srcOrd="0" destOrd="0" parTransId="{E2C0A2FB-90DB-4C51-B702-DB1E357742FB}" sibTransId="{2A6DCD28-A7EA-4CE0-AB7C-27813A0DEB52}"/>
    <dgm:cxn modelId="{51AC8255-3DA3-4E5A-B356-3922368606F7}" srcId="{0BE07CDE-E430-4FF2-9579-8EDA201A8B9B}" destId="{3FD3BC27-5B04-4A78-8DED-18A5A0D5AC00}" srcOrd="1" destOrd="0" parTransId="{2A6CDCEC-2E6F-4E49-AC74-C22A6A7742B2}" sibTransId="{6F3EA7EA-3BE7-4182-9F3F-20721C81FEFF}"/>
    <dgm:cxn modelId="{F422998E-F4D8-4185-A078-E5C61B8D7D3F}" type="presOf" srcId="{061B189B-8E00-4898-A8A3-5C4B1E81EDE3}" destId="{D37A37FD-21FE-4207-B4B9-3B376F95CC1D}"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t>
        <a:bodyPr/>
        <a:lstStyle/>
        <a:p>
          <a:endParaRPr lang="en-US"/>
        </a:p>
      </dgm:t>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t>
        <a:bodyPr/>
        <a:lstStyle/>
        <a:p>
          <a:endParaRPr lang="en-US"/>
        </a:p>
      </dgm:t>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t>
        <a:bodyPr/>
        <a:lstStyle/>
        <a:p>
          <a:endParaRPr lang="en-US"/>
        </a:p>
      </dgm:t>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t>
        <a:bodyPr/>
        <a:lstStyle/>
        <a:p>
          <a:endParaRPr lang="en-US"/>
        </a:p>
      </dgm:t>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t>
        <a:bodyPr/>
        <a:lstStyle/>
        <a:p>
          <a:endParaRPr lang="en-US"/>
        </a:p>
      </dgm:t>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t>
        <a:bodyPr/>
        <a:lstStyle/>
        <a:p>
          <a:endParaRPr lang="en-US"/>
        </a:p>
      </dgm:t>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t>
        <a:bodyPr/>
        <a:lstStyle/>
        <a:p>
          <a:endParaRPr lang="en-US"/>
        </a:p>
      </dgm:t>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t>
        <a:bodyPr/>
        <a:lstStyle/>
        <a:p>
          <a:endParaRPr lang="en-US"/>
        </a:p>
      </dgm:t>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t>
        <a:bodyPr/>
        <a:lstStyle/>
        <a:p>
          <a:endParaRPr lang="en-US"/>
        </a:p>
      </dgm:t>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t>
        <a:bodyPr/>
        <a:lstStyle/>
        <a:p>
          <a:endParaRPr lang="en-US"/>
        </a:p>
      </dgm:t>
    </dgm:pt>
  </dgm:ptLst>
  <dgm:cxnLst>
    <dgm:cxn modelId="{FB8A2D01-61E0-4E11-96EE-5E401C2A66FF}" srcId="{0BE07CDE-E430-4FF2-9579-8EDA201A8B9B}" destId="{BEC32AFC-909C-44C9-8A93-6A879D1401FD}" srcOrd="4" destOrd="0" parTransId="{45B91614-A57C-4502-86A1-50D7FD3F759B}" sibTransId="{81EF700A-EC4B-47A7-99B7-A450D5CAC1B2}"/>
    <dgm:cxn modelId="{6BB89525-239F-4B08-BF50-C2C3C503A826}" type="presOf" srcId="{AA29DC79-6407-416C-9108-404C0A3863C3}" destId="{0C165D2B-D760-42A7-983D-1E805BBAEA06}" srcOrd="0" destOrd="0" presId="urn:microsoft.com/office/officeart/2005/8/layout/chevron1"/>
    <dgm:cxn modelId="{DD1DE5B7-3880-402F-A197-93FC99D5F685}" srcId="{0BE07CDE-E430-4FF2-9579-8EDA201A8B9B}" destId="{E77D6C32-36E7-4565-A6C3-F0BF0D5CF96E}" srcOrd="3" destOrd="0" parTransId="{E84FA64F-1101-4CA3-866B-AC75E3ABAAF5}" sibTransId="{535FE4CD-2B9E-483A-9912-F4B00237F8C3}"/>
    <dgm:cxn modelId="{59587328-E415-4E02-9507-733996AE5343}" srcId="{0BE07CDE-E430-4FF2-9579-8EDA201A8B9B}" destId="{061B189B-8E00-4898-A8A3-5C4B1E81EDE3}" srcOrd="2" destOrd="0" parTransId="{317FD25C-8E18-4CC9-A749-C58D04D3651D}" sibTransId="{52BED2AB-8F48-4518-A809-6EEF998C1CB4}"/>
    <dgm:cxn modelId="{2BB31543-05F0-49CD-9955-54E653F4B868}" type="presOf" srcId="{B23FA78D-6722-4FCE-8536-99943AA31093}" destId="{30D515CE-8352-4782-A721-3613217DFD83}"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E380A25E-953C-4CB2-90E6-752727AFDC96}" srcId="{0BE07CDE-E430-4FF2-9579-8EDA201A8B9B}" destId="{C66D84A4-310A-496A-A80B-9391C612D249}" srcOrd="9" destOrd="0" parTransId="{E434A993-3193-41F6-99E2-09EBD678FC6A}" sibTransId="{EE3C111F-DFDE-4C70-9C0B-78EDB89E43AC}"/>
    <dgm:cxn modelId="{C5042EF8-9168-41E3-B720-A12084EC075D}" type="presOf" srcId="{BEC32AFC-909C-44C9-8A93-6A879D1401FD}" destId="{D59364ED-3BE9-440A-AA6C-B78EF9DF7A8F}" srcOrd="0" destOrd="0" presId="urn:microsoft.com/office/officeart/2005/8/layout/chevron1"/>
    <dgm:cxn modelId="{C673CD02-3DBE-404F-9C57-64C33F7A83C8}" type="presOf" srcId="{E77D6C32-36E7-4565-A6C3-F0BF0D5CF96E}" destId="{B5C80294-AB1F-41A4-833C-66B217A243AC}" srcOrd="0" destOrd="0" presId="urn:microsoft.com/office/officeart/2005/8/layout/chevron1"/>
    <dgm:cxn modelId="{A48D98D9-153D-4440-B04E-7873A72482BB}" type="presOf" srcId="{C66D84A4-310A-496A-A80B-9391C612D249}" destId="{9B1C5D3D-29D7-4B14-A447-31F12C98C8D4}"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642ACA4D-11EB-4743-8968-C53EBB27DDC1}" srcId="{0BE07CDE-E430-4FF2-9579-8EDA201A8B9B}" destId="{B23FA78D-6722-4FCE-8536-99943AA31093}" srcOrd="8" destOrd="0" parTransId="{C687D47C-0395-402F-9D61-F2FEF39F11AC}" sibTransId="{DA346BFD-E8D6-4D98-8C83-15DF1A56E551}"/>
    <dgm:cxn modelId="{548E038D-2362-4BE4-81D8-CDFE766479B9}" srcId="{0BE07CDE-E430-4FF2-9579-8EDA201A8B9B}" destId="{B27C02C0-4083-491F-BBA3-17E53EFE5B8E}" srcOrd="7" destOrd="0" parTransId="{DDE44C97-E78E-4763-A6BD-6CE49C3AAA07}" sibTransId="{CC2DE607-30A8-4611-94F8-45CE613F6F98}"/>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48855BB0-564F-49CC-AF78-C9993893ABB3}" srcId="{0BE07CDE-E430-4FF2-9579-8EDA201A8B9B}" destId="{AA29DC79-6407-416C-9108-404C0A3863C3}" srcOrd="0" destOrd="0" parTransId="{E2C0A2FB-90DB-4C51-B702-DB1E357742FB}" sibTransId="{2A6DCD28-A7EA-4CE0-AB7C-27813A0DEB52}"/>
    <dgm:cxn modelId="{51AC8255-3DA3-4E5A-B356-3922368606F7}" srcId="{0BE07CDE-E430-4FF2-9579-8EDA201A8B9B}" destId="{3FD3BC27-5B04-4A78-8DED-18A5A0D5AC00}" srcOrd="1" destOrd="0" parTransId="{2A6CDCEC-2E6F-4E49-AC74-C22A6A7742B2}" sibTransId="{6F3EA7EA-3BE7-4182-9F3F-20721C81FEFF}"/>
    <dgm:cxn modelId="{F422998E-F4D8-4185-A078-E5C61B8D7D3F}" type="presOf" srcId="{061B189B-8E00-4898-A8A3-5C4B1E81EDE3}" destId="{D37A37FD-21FE-4207-B4B9-3B376F95CC1D}"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t>
        <a:bodyPr/>
        <a:lstStyle/>
        <a:p>
          <a:endParaRPr lang="en-US"/>
        </a:p>
      </dgm:t>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t>
        <a:bodyPr/>
        <a:lstStyle/>
        <a:p>
          <a:endParaRPr lang="en-US"/>
        </a:p>
      </dgm:t>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t>
        <a:bodyPr/>
        <a:lstStyle/>
        <a:p>
          <a:endParaRPr lang="en-US"/>
        </a:p>
      </dgm:t>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t>
        <a:bodyPr/>
        <a:lstStyle/>
        <a:p>
          <a:endParaRPr lang="en-US"/>
        </a:p>
      </dgm:t>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t>
        <a:bodyPr/>
        <a:lstStyle/>
        <a:p>
          <a:endParaRPr lang="en-US"/>
        </a:p>
      </dgm:t>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t>
        <a:bodyPr/>
        <a:lstStyle/>
        <a:p>
          <a:endParaRPr lang="en-US"/>
        </a:p>
      </dgm:t>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t>
        <a:bodyPr/>
        <a:lstStyle/>
        <a:p>
          <a:endParaRPr lang="en-US"/>
        </a:p>
      </dgm:t>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t>
        <a:bodyPr/>
        <a:lstStyle/>
        <a:p>
          <a:endParaRPr lang="en-US"/>
        </a:p>
      </dgm:t>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t>
        <a:bodyPr/>
        <a:lstStyle/>
        <a:p>
          <a:endParaRPr lang="en-US"/>
        </a:p>
      </dgm:t>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t>
        <a:bodyPr/>
        <a:lstStyle/>
        <a:p>
          <a:endParaRPr lang="en-US"/>
        </a:p>
      </dgm:t>
    </dgm:pt>
  </dgm:ptLst>
  <dgm:cxnLst>
    <dgm:cxn modelId="{FB8A2D01-61E0-4E11-96EE-5E401C2A66FF}" srcId="{0BE07CDE-E430-4FF2-9579-8EDA201A8B9B}" destId="{BEC32AFC-909C-44C9-8A93-6A879D1401FD}" srcOrd="4" destOrd="0" parTransId="{45B91614-A57C-4502-86A1-50D7FD3F759B}" sibTransId="{81EF700A-EC4B-47A7-99B7-A450D5CAC1B2}"/>
    <dgm:cxn modelId="{6BB89525-239F-4B08-BF50-C2C3C503A826}" type="presOf" srcId="{AA29DC79-6407-416C-9108-404C0A3863C3}" destId="{0C165D2B-D760-42A7-983D-1E805BBAEA06}" srcOrd="0" destOrd="0" presId="urn:microsoft.com/office/officeart/2005/8/layout/chevron1"/>
    <dgm:cxn modelId="{DD1DE5B7-3880-402F-A197-93FC99D5F685}" srcId="{0BE07CDE-E430-4FF2-9579-8EDA201A8B9B}" destId="{E77D6C32-36E7-4565-A6C3-F0BF0D5CF96E}" srcOrd="3" destOrd="0" parTransId="{E84FA64F-1101-4CA3-866B-AC75E3ABAAF5}" sibTransId="{535FE4CD-2B9E-483A-9912-F4B00237F8C3}"/>
    <dgm:cxn modelId="{59587328-E415-4E02-9507-733996AE5343}" srcId="{0BE07CDE-E430-4FF2-9579-8EDA201A8B9B}" destId="{061B189B-8E00-4898-A8A3-5C4B1E81EDE3}" srcOrd="2" destOrd="0" parTransId="{317FD25C-8E18-4CC9-A749-C58D04D3651D}" sibTransId="{52BED2AB-8F48-4518-A809-6EEF998C1CB4}"/>
    <dgm:cxn modelId="{2BB31543-05F0-49CD-9955-54E653F4B868}" type="presOf" srcId="{B23FA78D-6722-4FCE-8536-99943AA31093}" destId="{30D515CE-8352-4782-A721-3613217DFD83}"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E380A25E-953C-4CB2-90E6-752727AFDC96}" srcId="{0BE07CDE-E430-4FF2-9579-8EDA201A8B9B}" destId="{C66D84A4-310A-496A-A80B-9391C612D249}" srcOrd="9" destOrd="0" parTransId="{E434A993-3193-41F6-99E2-09EBD678FC6A}" sibTransId="{EE3C111F-DFDE-4C70-9C0B-78EDB89E43AC}"/>
    <dgm:cxn modelId="{C5042EF8-9168-41E3-B720-A12084EC075D}" type="presOf" srcId="{BEC32AFC-909C-44C9-8A93-6A879D1401FD}" destId="{D59364ED-3BE9-440A-AA6C-B78EF9DF7A8F}" srcOrd="0" destOrd="0" presId="urn:microsoft.com/office/officeart/2005/8/layout/chevron1"/>
    <dgm:cxn modelId="{C673CD02-3DBE-404F-9C57-64C33F7A83C8}" type="presOf" srcId="{E77D6C32-36E7-4565-A6C3-F0BF0D5CF96E}" destId="{B5C80294-AB1F-41A4-833C-66B217A243AC}" srcOrd="0" destOrd="0" presId="urn:microsoft.com/office/officeart/2005/8/layout/chevron1"/>
    <dgm:cxn modelId="{A48D98D9-153D-4440-B04E-7873A72482BB}" type="presOf" srcId="{C66D84A4-310A-496A-A80B-9391C612D249}" destId="{9B1C5D3D-29D7-4B14-A447-31F12C98C8D4}"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642ACA4D-11EB-4743-8968-C53EBB27DDC1}" srcId="{0BE07CDE-E430-4FF2-9579-8EDA201A8B9B}" destId="{B23FA78D-6722-4FCE-8536-99943AA31093}" srcOrd="8" destOrd="0" parTransId="{C687D47C-0395-402F-9D61-F2FEF39F11AC}" sibTransId="{DA346BFD-E8D6-4D98-8C83-15DF1A56E551}"/>
    <dgm:cxn modelId="{548E038D-2362-4BE4-81D8-CDFE766479B9}" srcId="{0BE07CDE-E430-4FF2-9579-8EDA201A8B9B}" destId="{B27C02C0-4083-491F-BBA3-17E53EFE5B8E}" srcOrd="7" destOrd="0" parTransId="{DDE44C97-E78E-4763-A6BD-6CE49C3AAA07}" sibTransId="{CC2DE607-30A8-4611-94F8-45CE613F6F98}"/>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48855BB0-564F-49CC-AF78-C9993893ABB3}" srcId="{0BE07CDE-E430-4FF2-9579-8EDA201A8B9B}" destId="{AA29DC79-6407-416C-9108-404C0A3863C3}" srcOrd="0" destOrd="0" parTransId="{E2C0A2FB-90DB-4C51-B702-DB1E357742FB}" sibTransId="{2A6DCD28-A7EA-4CE0-AB7C-27813A0DEB52}"/>
    <dgm:cxn modelId="{51AC8255-3DA3-4E5A-B356-3922368606F7}" srcId="{0BE07CDE-E430-4FF2-9579-8EDA201A8B9B}" destId="{3FD3BC27-5B04-4A78-8DED-18A5A0D5AC00}" srcOrd="1" destOrd="0" parTransId="{2A6CDCEC-2E6F-4E49-AC74-C22A6A7742B2}" sibTransId="{6F3EA7EA-3BE7-4182-9F3F-20721C81FEFF}"/>
    <dgm:cxn modelId="{F422998E-F4D8-4185-A078-E5C61B8D7D3F}" type="presOf" srcId="{061B189B-8E00-4898-A8A3-5C4B1E81EDE3}" destId="{D37A37FD-21FE-4207-B4B9-3B376F95CC1D}"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t>
        <a:bodyPr/>
        <a:lstStyle/>
        <a:p>
          <a:endParaRPr lang="en-US"/>
        </a:p>
      </dgm:t>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t>
        <a:bodyPr/>
        <a:lstStyle/>
        <a:p>
          <a:endParaRPr lang="en-US"/>
        </a:p>
      </dgm:t>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t>
        <a:bodyPr/>
        <a:lstStyle/>
        <a:p>
          <a:endParaRPr lang="en-US"/>
        </a:p>
      </dgm:t>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t>
        <a:bodyPr/>
        <a:lstStyle/>
        <a:p>
          <a:endParaRPr lang="en-US"/>
        </a:p>
      </dgm:t>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t>
        <a:bodyPr/>
        <a:lstStyle/>
        <a:p>
          <a:endParaRPr lang="en-US"/>
        </a:p>
      </dgm:t>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t>
        <a:bodyPr/>
        <a:lstStyle/>
        <a:p>
          <a:endParaRPr lang="en-US"/>
        </a:p>
      </dgm:t>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t>
        <a:bodyPr/>
        <a:lstStyle/>
        <a:p>
          <a:endParaRPr lang="en-US"/>
        </a:p>
      </dgm:t>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t>
        <a:bodyPr/>
        <a:lstStyle/>
        <a:p>
          <a:endParaRPr lang="en-US"/>
        </a:p>
      </dgm:t>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t>
        <a:bodyPr/>
        <a:lstStyle/>
        <a:p>
          <a:endParaRPr lang="en-US"/>
        </a:p>
      </dgm:t>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t>
        <a:bodyPr/>
        <a:lstStyle/>
        <a:p>
          <a:endParaRPr lang="en-US"/>
        </a:p>
      </dgm:t>
    </dgm:pt>
  </dgm:ptLst>
  <dgm:cxnLst>
    <dgm:cxn modelId="{FB8A2D01-61E0-4E11-96EE-5E401C2A66FF}" srcId="{0BE07CDE-E430-4FF2-9579-8EDA201A8B9B}" destId="{BEC32AFC-909C-44C9-8A93-6A879D1401FD}" srcOrd="4" destOrd="0" parTransId="{45B91614-A57C-4502-86A1-50D7FD3F759B}" sibTransId="{81EF700A-EC4B-47A7-99B7-A450D5CAC1B2}"/>
    <dgm:cxn modelId="{6BB89525-239F-4B08-BF50-C2C3C503A826}" type="presOf" srcId="{AA29DC79-6407-416C-9108-404C0A3863C3}" destId="{0C165D2B-D760-42A7-983D-1E805BBAEA06}" srcOrd="0" destOrd="0" presId="urn:microsoft.com/office/officeart/2005/8/layout/chevron1"/>
    <dgm:cxn modelId="{DD1DE5B7-3880-402F-A197-93FC99D5F685}" srcId="{0BE07CDE-E430-4FF2-9579-8EDA201A8B9B}" destId="{E77D6C32-36E7-4565-A6C3-F0BF0D5CF96E}" srcOrd="3" destOrd="0" parTransId="{E84FA64F-1101-4CA3-866B-AC75E3ABAAF5}" sibTransId="{535FE4CD-2B9E-483A-9912-F4B00237F8C3}"/>
    <dgm:cxn modelId="{59587328-E415-4E02-9507-733996AE5343}" srcId="{0BE07CDE-E430-4FF2-9579-8EDA201A8B9B}" destId="{061B189B-8E00-4898-A8A3-5C4B1E81EDE3}" srcOrd="2" destOrd="0" parTransId="{317FD25C-8E18-4CC9-A749-C58D04D3651D}" sibTransId="{52BED2AB-8F48-4518-A809-6EEF998C1CB4}"/>
    <dgm:cxn modelId="{2BB31543-05F0-49CD-9955-54E653F4B868}" type="presOf" srcId="{B23FA78D-6722-4FCE-8536-99943AA31093}" destId="{30D515CE-8352-4782-A721-3613217DFD83}"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E380A25E-953C-4CB2-90E6-752727AFDC96}" srcId="{0BE07CDE-E430-4FF2-9579-8EDA201A8B9B}" destId="{C66D84A4-310A-496A-A80B-9391C612D249}" srcOrd="9" destOrd="0" parTransId="{E434A993-3193-41F6-99E2-09EBD678FC6A}" sibTransId="{EE3C111F-DFDE-4C70-9C0B-78EDB89E43AC}"/>
    <dgm:cxn modelId="{C5042EF8-9168-41E3-B720-A12084EC075D}" type="presOf" srcId="{BEC32AFC-909C-44C9-8A93-6A879D1401FD}" destId="{D59364ED-3BE9-440A-AA6C-B78EF9DF7A8F}" srcOrd="0" destOrd="0" presId="urn:microsoft.com/office/officeart/2005/8/layout/chevron1"/>
    <dgm:cxn modelId="{C673CD02-3DBE-404F-9C57-64C33F7A83C8}" type="presOf" srcId="{E77D6C32-36E7-4565-A6C3-F0BF0D5CF96E}" destId="{B5C80294-AB1F-41A4-833C-66B217A243AC}" srcOrd="0" destOrd="0" presId="urn:microsoft.com/office/officeart/2005/8/layout/chevron1"/>
    <dgm:cxn modelId="{A48D98D9-153D-4440-B04E-7873A72482BB}" type="presOf" srcId="{C66D84A4-310A-496A-A80B-9391C612D249}" destId="{9B1C5D3D-29D7-4B14-A447-31F12C98C8D4}"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642ACA4D-11EB-4743-8968-C53EBB27DDC1}" srcId="{0BE07CDE-E430-4FF2-9579-8EDA201A8B9B}" destId="{B23FA78D-6722-4FCE-8536-99943AA31093}" srcOrd="8" destOrd="0" parTransId="{C687D47C-0395-402F-9D61-F2FEF39F11AC}" sibTransId="{DA346BFD-E8D6-4D98-8C83-15DF1A56E551}"/>
    <dgm:cxn modelId="{548E038D-2362-4BE4-81D8-CDFE766479B9}" srcId="{0BE07CDE-E430-4FF2-9579-8EDA201A8B9B}" destId="{B27C02C0-4083-491F-BBA3-17E53EFE5B8E}" srcOrd="7" destOrd="0" parTransId="{DDE44C97-E78E-4763-A6BD-6CE49C3AAA07}" sibTransId="{CC2DE607-30A8-4611-94F8-45CE613F6F98}"/>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48855BB0-564F-49CC-AF78-C9993893ABB3}" srcId="{0BE07CDE-E430-4FF2-9579-8EDA201A8B9B}" destId="{AA29DC79-6407-416C-9108-404C0A3863C3}" srcOrd="0" destOrd="0" parTransId="{E2C0A2FB-90DB-4C51-B702-DB1E357742FB}" sibTransId="{2A6DCD28-A7EA-4CE0-AB7C-27813A0DEB52}"/>
    <dgm:cxn modelId="{51AC8255-3DA3-4E5A-B356-3922368606F7}" srcId="{0BE07CDE-E430-4FF2-9579-8EDA201A8B9B}" destId="{3FD3BC27-5B04-4A78-8DED-18A5A0D5AC00}" srcOrd="1" destOrd="0" parTransId="{2A6CDCEC-2E6F-4E49-AC74-C22A6A7742B2}" sibTransId="{6F3EA7EA-3BE7-4182-9F3F-20721C81FEFF}"/>
    <dgm:cxn modelId="{F422998E-F4D8-4185-A078-E5C61B8D7D3F}" type="presOf" srcId="{061B189B-8E00-4898-A8A3-5C4B1E81EDE3}" destId="{D37A37FD-21FE-4207-B4B9-3B376F95CC1D}"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t>
        <a:bodyPr/>
        <a:lstStyle/>
        <a:p>
          <a:endParaRPr lang="en-US"/>
        </a:p>
      </dgm:t>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t>
        <a:bodyPr/>
        <a:lstStyle/>
        <a:p>
          <a:endParaRPr lang="en-US"/>
        </a:p>
      </dgm:t>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t>
        <a:bodyPr/>
        <a:lstStyle/>
        <a:p>
          <a:endParaRPr lang="en-US"/>
        </a:p>
      </dgm:t>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t>
        <a:bodyPr/>
        <a:lstStyle/>
        <a:p>
          <a:endParaRPr lang="en-US"/>
        </a:p>
      </dgm:t>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t>
        <a:bodyPr/>
        <a:lstStyle/>
        <a:p>
          <a:endParaRPr lang="en-US"/>
        </a:p>
      </dgm:t>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t>
        <a:bodyPr/>
        <a:lstStyle/>
        <a:p>
          <a:endParaRPr lang="en-US"/>
        </a:p>
      </dgm:t>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t>
        <a:bodyPr/>
        <a:lstStyle/>
        <a:p>
          <a:endParaRPr lang="en-US"/>
        </a:p>
      </dgm:t>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t>
        <a:bodyPr/>
        <a:lstStyle/>
        <a:p>
          <a:endParaRPr lang="en-US"/>
        </a:p>
      </dgm:t>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t>
        <a:bodyPr/>
        <a:lstStyle/>
        <a:p>
          <a:endParaRPr lang="en-US"/>
        </a:p>
      </dgm:t>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t>
        <a:bodyPr/>
        <a:lstStyle/>
        <a:p>
          <a:endParaRPr lang="en-US"/>
        </a:p>
      </dgm:t>
    </dgm:pt>
  </dgm:ptLst>
  <dgm:cxnLst>
    <dgm:cxn modelId="{FB8A2D01-61E0-4E11-96EE-5E401C2A66FF}" srcId="{0BE07CDE-E430-4FF2-9579-8EDA201A8B9B}" destId="{BEC32AFC-909C-44C9-8A93-6A879D1401FD}" srcOrd="4" destOrd="0" parTransId="{45B91614-A57C-4502-86A1-50D7FD3F759B}" sibTransId="{81EF700A-EC4B-47A7-99B7-A450D5CAC1B2}"/>
    <dgm:cxn modelId="{6BB89525-239F-4B08-BF50-C2C3C503A826}" type="presOf" srcId="{AA29DC79-6407-416C-9108-404C0A3863C3}" destId="{0C165D2B-D760-42A7-983D-1E805BBAEA06}" srcOrd="0" destOrd="0" presId="urn:microsoft.com/office/officeart/2005/8/layout/chevron1"/>
    <dgm:cxn modelId="{DD1DE5B7-3880-402F-A197-93FC99D5F685}" srcId="{0BE07CDE-E430-4FF2-9579-8EDA201A8B9B}" destId="{E77D6C32-36E7-4565-A6C3-F0BF0D5CF96E}" srcOrd="3" destOrd="0" parTransId="{E84FA64F-1101-4CA3-866B-AC75E3ABAAF5}" sibTransId="{535FE4CD-2B9E-483A-9912-F4B00237F8C3}"/>
    <dgm:cxn modelId="{59587328-E415-4E02-9507-733996AE5343}" srcId="{0BE07CDE-E430-4FF2-9579-8EDA201A8B9B}" destId="{061B189B-8E00-4898-A8A3-5C4B1E81EDE3}" srcOrd="2" destOrd="0" parTransId="{317FD25C-8E18-4CC9-A749-C58D04D3651D}" sibTransId="{52BED2AB-8F48-4518-A809-6EEF998C1CB4}"/>
    <dgm:cxn modelId="{2BB31543-05F0-49CD-9955-54E653F4B868}" type="presOf" srcId="{B23FA78D-6722-4FCE-8536-99943AA31093}" destId="{30D515CE-8352-4782-A721-3613217DFD83}"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E380A25E-953C-4CB2-90E6-752727AFDC96}" srcId="{0BE07CDE-E430-4FF2-9579-8EDA201A8B9B}" destId="{C66D84A4-310A-496A-A80B-9391C612D249}" srcOrd="9" destOrd="0" parTransId="{E434A993-3193-41F6-99E2-09EBD678FC6A}" sibTransId="{EE3C111F-DFDE-4C70-9C0B-78EDB89E43AC}"/>
    <dgm:cxn modelId="{C5042EF8-9168-41E3-B720-A12084EC075D}" type="presOf" srcId="{BEC32AFC-909C-44C9-8A93-6A879D1401FD}" destId="{D59364ED-3BE9-440A-AA6C-B78EF9DF7A8F}" srcOrd="0" destOrd="0" presId="urn:microsoft.com/office/officeart/2005/8/layout/chevron1"/>
    <dgm:cxn modelId="{C673CD02-3DBE-404F-9C57-64C33F7A83C8}" type="presOf" srcId="{E77D6C32-36E7-4565-A6C3-F0BF0D5CF96E}" destId="{B5C80294-AB1F-41A4-833C-66B217A243AC}" srcOrd="0" destOrd="0" presId="urn:microsoft.com/office/officeart/2005/8/layout/chevron1"/>
    <dgm:cxn modelId="{A48D98D9-153D-4440-B04E-7873A72482BB}" type="presOf" srcId="{C66D84A4-310A-496A-A80B-9391C612D249}" destId="{9B1C5D3D-29D7-4B14-A447-31F12C98C8D4}"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642ACA4D-11EB-4743-8968-C53EBB27DDC1}" srcId="{0BE07CDE-E430-4FF2-9579-8EDA201A8B9B}" destId="{B23FA78D-6722-4FCE-8536-99943AA31093}" srcOrd="8" destOrd="0" parTransId="{C687D47C-0395-402F-9D61-F2FEF39F11AC}" sibTransId="{DA346BFD-E8D6-4D98-8C83-15DF1A56E551}"/>
    <dgm:cxn modelId="{548E038D-2362-4BE4-81D8-CDFE766479B9}" srcId="{0BE07CDE-E430-4FF2-9579-8EDA201A8B9B}" destId="{B27C02C0-4083-491F-BBA3-17E53EFE5B8E}" srcOrd="7" destOrd="0" parTransId="{DDE44C97-E78E-4763-A6BD-6CE49C3AAA07}" sibTransId="{CC2DE607-30A8-4611-94F8-45CE613F6F98}"/>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48855BB0-564F-49CC-AF78-C9993893ABB3}" srcId="{0BE07CDE-E430-4FF2-9579-8EDA201A8B9B}" destId="{AA29DC79-6407-416C-9108-404C0A3863C3}" srcOrd="0" destOrd="0" parTransId="{E2C0A2FB-90DB-4C51-B702-DB1E357742FB}" sibTransId="{2A6DCD28-A7EA-4CE0-AB7C-27813A0DEB52}"/>
    <dgm:cxn modelId="{51AC8255-3DA3-4E5A-B356-3922368606F7}" srcId="{0BE07CDE-E430-4FF2-9579-8EDA201A8B9B}" destId="{3FD3BC27-5B04-4A78-8DED-18A5A0D5AC00}" srcOrd="1" destOrd="0" parTransId="{2A6CDCEC-2E6F-4E49-AC74-C22A6A7742B2}" sibTransId="{6F3EA7EA-3BE7-4182-9F3F-20721C81FEFF}"/>
    <dgm:cxn modelId="{F422998E-F4D8-4185-A078-E5C61B8D7D3F}" type="presOf" srcId="{061B189B-8E00-4898-A8A3-5C4B1E81EDE3}" destId="{D37A37FD-21FE-4207-B4B9-3B376F95CC1D}"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t>
        <a:bodyPr/>
        <a:lstStyle/>
        <a:p>
          <a:endParaRPr lang="en-US"/>
        </a:p>
      </dgm:t>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t>
        <a:bodyPr/>
        <a:lstStyle/>
        <a:p>
          <a:endParaRPr lang="en-US"/>
        </a:p>
      </dgm:t>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t>
        <a:bodyPr/>
        <a:lstStyle/>
        <a:p>
          <a:endParaRPr lang="en-US"/>
        </a:p>
      </dgm:t>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t>
        <a:bodyPr/>
        <a:lstStyle/>
        <a:p>
          <a:endParaRPr lang="en-US"/>
        </a:p>
      </dgm:t>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t>
        <a:bodyPr/>
        <a:lstStyle/>
        <a:p>
          <a:endParaRPr lang="en-US"/>
        </a:p>
      </dgm:t>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t>
        <a:bodyPr/>
        <a:lstStyle/>
        <a:p>
          <a:endParaRPr lang="en-US"/>
        </a:p>
      </dgm:t>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t>
        <a:bodyPr/>
        <a:lstStyle/>
        <a:p>
          <a:endParaRPr lang="en-US"/>
        </a:p>
      </dgm:t>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t>
        <a:bodyPr/>
        <a:lstStyle/>
        <a:p>
          <a:endParaRPr lang="en-US"/>
        </a:p>
      </dgm:t>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t>
        <a:bodyPr/>
        <a:lstStyle/>
        <a:p>
          <a:endParaRPr lang="en-US"/>
        </a:p>
      </dgm:t>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t>
        <a:bodyPr/>
        <a:lstStyle/>
        <a:p>
          <a:endParaRPr lang="en-US"/>
        </a:p>
      </dgm:t>
    </dgm:pt>
  </dgm:ptLst>
  <dgm:cxnLst>
    <dgm:cxn modelId="{FB8A2D01-61E0-4E11-96EE-5E401C2A66FF}" srcId="{0BE07CDE-E430-4FF2-9579-8EDA201A8B9B}" destId="{BEC32AFC-909C-44C9-8A93-6A879D1401FD}" srcOrd="4" destOrd="0" parTransId="{45B91614-A57C-4502-86A1-50D7FD3F759B}" sibTransId="{81EF700A-EC4B-47A7-99B7-A450D5CAC1B2}"/>
    <dgm:cxn modelId="{6BB89525-239F-4B08-BF50-C2C3C503A826}" type="presOf" srcId="{AA29DC79-6407-416C-9108-404C0A3863C3}" destId="{0C165D2B-D760-42A7-983D-1E805BBAEA06}" srcOrd="0" destOrd="0" presId="urn:microsoft.com/office/officeart/2005/8/layout/chevron1"/>
    <dgm:cxn modelId="{DD1DE5B7-3880-402F-A197-93FC99D5F685}" srcId="{0BE07CDE-E430-4FF2-9579-8EDA201A8B9B}" destId="{E77D6C32-36E7-4565-A6C3-F0BF0D5CF96E}" srcOrd="3" destOrd="0" parTransId="{E84FA64F-1101-4CA3-866B-AC75E3ABAAF5}" sibTransId="{535FE4CD-2B9E-483A-9912-F4B00237F8C3}"/>
    <dgm:cxn modelId="{59587328-E415-4E02-9507-733996AE5343}" srcId="{0BE07CDE-E430-4FF2-9579-8EDA201A8B9B}" destId="{061B189B-8E00-4898-A8A3-5C4B1E81EDE3}" srcOrd="2" destOrd="0" parTransId="{317FD25C-8E18-4CC9-A749-C58D04D3651D}" sibTransId="{52BED2AB-8F48-4518-A809-6EEF998C1CB4}"/>
    <dgm:cxn modelId="{2BB31543-05F0-49CD-9955-54E653F4B868}" type="presOf" srcId="{B23FA78D-6722-4FCE-8536-99943AA31093}" destId="{30D515CE-8352-4782-A721-3613217DFD83}"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E380A25E-953C-4CB2-90E6-752727AFDC96}" srcId="{0BE07CDE-E430-4FF2-9579-8EDA201A8B9B}" destId="{C66D84A4-310A-496A-A80B-9391C612D249}" srcOrd="9" destOrd="0" parTransId="{E434A993-3193-41F6-99E2-09EBD678FC6A}" sibTransId="{EE3C111F-DFDE-4C70-9C0B-78EDB89E43AC}"/>
    <dgm:cxn modelId="{C5042EF8-9168-41E3-B720-A12084EC075D}" type="presOf" srcId="{BEC32AFC-909C-44C9-8A93-6A879D1401FD}" destId="{D59364ED-3BE9-440A-AA6C-B78EF9DF7A8F}" srcOrd="0" destOrd="0" presId="urn:microsoft.com/office/officeart/2005/8/layout/chevron1"/>
    <dgm:cxn modelId="{C673CD02-3DBE-404F-9C57-64C33F7A83C8}" type="presOf" srcId="{E77D6C32-36E7-4565-A6C3-F0BF0D5CF96E}" destId="{B5C80294-AB1F-41A4-833C-66B217A243AC}" srcOrd="0" destOrd="0" presId="urn:microsoft.com/office/officeart/2005/8/layout/chevron1"/>
    <dgm:cxn modelId="{A48D98D9-153D-4440-B04E-7873A72482BB}" type="presOf" srcId="{C66D84A4-310A-496A-A80B-9391C612D249}" destId="{9B1C5D3D-29D7-4B14-A447-31F12C98C8D4}"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642ACA4D-11EB-4743-8968-C53EBB27DDC1}" srcId="{0BE07CDE-E430-4FF2-9579-8EDA201A8B9B}" destId="{B23FA78D-6722-4FCE-8536-99943AA31093}" srcOrd="8" destOrd="0" parTransId="{C687D47C-0395-402F-9D61-F2FEF39F11AC}" sibTransId="{DA346BFD-E8D6-4D98-8C83-15DF1A56E551}"/>
    <dgm:cxn modelId="{548E038D-2362-4BE4-81D8-CDFE766479B9}" srcId="{0BE07CDE-E430-4FF2-9579-8EDA201A8B9B}" destId="{B27C02C0-4083-491F-BBA3-17E53EFE5B8E}" srcOrd="7" destOrd="0" parTransId="{DDE44C97-E78E-4763-A6BD-6CE49C3AAA07}" sibTransId="{CC2DE607-30A8-4611-94F8-45CE613F6F98}"/>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48855BB0-564F-49CC-AF78-C9993893ABB3}" srcId="{0BE07CDE-E430-4FF2-9579-8EDA201A8B9B}" destId="{AA29DC79-6407-416C-9108-404C0A3863C3}" srcOrd="0" destOrd="0" parTransId="{E2C0A2FB-90DB-4C51-B702-DB1E357742FB}" sibTransId="{2A6DCD28-A7EA-4CE0-AB7C-27813A0DEB52}"/>
    <dgm:cxn modelId="{51AC8255-3DA3-4E5A-B356-3922368606F7}" srcId="{0BE07CDE-E430-4FF2-9579-8EDA201A8B9B}" destId="{3FD3BC27-5B04-4A78-8DED-18A5A0D5AC00}" srcOrd="1" destOrd="0" parTransId="{2A6CDCEC-2E6F-4E49-AC74-C22A6A7742B2}" sibTransId="{6F3EA7EA-3BE7-4182-9F3F-20721C81FEFF}"/>
    <dgm:cxn modelId="{F422998E-F4D8-4185-A078-E5C61B8D7D3F}" type="presOf" srcId="{061B189B-8E00-4898-A8A3-5C4B1E81EDE3}" destId="{D37A37FD-21FE-4207-B4B9-3B376F95CC1D}"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t>
        <a:bodyPr/>
        <a:lstStyle/>
        <a:p>
          <a:endParaRPr lang="en-US"/>
        </a:p>
      </dgm:t>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t>
        <a:bodyPr/>
        <a:lstStyle/>
        <a:p>
          <a:endParaRPr lang="en-US"/>
        </a:p>
      </dgm:t>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t>
        <a:bodyPr/>
        <a:lstStyle/>
        <a:p>
          <a:endParaRPr lang="en-US"/>
        </a:p>
      </dgm:t>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t>
        <a:bodyPr/>
        <a:lstStyle/>
        <a:p>
          <a:endParaRPr lang="en-US"/>
        </a:p>
      </dgm:t>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t>
        <a:bodyPr/>
        <a:lstStyle/>
        <a:p>
          <a:endParaRPr lang="en-US"/>
        </a:p>
      </dgm:t>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t>
        <a:bodyPr/>
        <a:lstStyle/>
        <a:p>
          <a:endParaRPr lang="en-US"/>
        </a:p>
      </dgm:t>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t>
        <a:bodyPr/>
        <a:lstStyle/>
        <a:p>
          <a:endParaRPr lang="en-US"/>
        </a:p>
      </dgm:t>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t>
        <a:bodyPr/>
        <a:lstStyle/>
        <a:p>
          <a:endParaRPr lang="en-US"/>
        </a:p>
      </dgm:t>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t>
        <a:bodyPr/>
        <a:lstStyle/>
        <a:p>
          <a:endParaRPr lang="en-US"/>
        </a:p>
      </dgm:t>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t>
        <a:bodyPr/>
        <a:lstStyle/>
        <a:p>
          <a:endParaRPr lang="en-US"/>
        </a:p>
      </dgm:t>
    </dgm:pt>
  </dgm:ptLst>
  <dgm:cxnLst>
    <dgm:cxn modelId="{FB8A2D01-61E0-4E11-96EE-5E401C2A66FF}" srcId="{0BE07CDE-E430-4FF2-9579-8EDA201A8B9B}" destId="{BEC32AFC-909C-44C9-8A93-6A879D1401FD}" srcOrd="4" destOrd="0" parTransId="{45B91614-A57C-4502-86A1-50D7FD3F759B}" sibTransId="{81EF700A-EC4B-47A7-99B7-A450D5CAC1B2}"/>
    <dgm:cxn modelId="{6BB89525-239F-4B08-BF50-C2C3C503A826}" type="presOf" srcId="{AA29DC79-6407-416C-9108-404C0A3863C3}" destId="{0C165D2B-D760-42A7-983D-1E805BBAEA06}" srcOrd="0" destOrd="0" presId="urn:microsoft.com/office/officeart/2005/8/layout/chevron1"/>
    <dgm:cxn modelId="{DD1DE5B7-3880-402F-A197-93FC99D5F685}" srcId="{0BE07CDE-E430-4FF2-9579-8EDA201A8B9B}" destId="{E77D6C32-36E7-4565-A6C3-F0BF0D5CF96E}" srcOrd="3" destOrd="0" parTransId="{E84FA64F-1101-4CA3-866B-AC75E3ABAAF5}" sibTransId="{535FE4CD-2B9E-483A-9912-F4B00237F8C3}"/>
    <dgm:cxn modelId="{59587328-E415-4E02-9507-733996AE5343}" srcId="{0BE07CDE-E430-4FF2-9579-8EDA201A8B9B}" destId="{061B189B-8E00-4898-A8A3-5C4B1E81EDE3}" srcOrd="2" destOrd="0" parTransId="{317FD25C-8E18-4CC9-A749-C58D04D3651D}" sibTransId="{52BED2AB-8F48-4518-A809-6EEF998C1CB4}"/>
    <dgm:cxn modelId="{2BB31543-05F0-49CD-9955-54E653F4B868}" type="presOf" srcId="{B23FA78D-6722-4FCE-8536-99943AA31093}" destId="{30D515CE-8352-4782-A721-3613217DFD83}"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E380A25E-953C-4CB2-90E6-752727AFDC96}" srcId="{0BE07CDE-E430-4FF2-9579-8EDA201A8B9B}" destId="{C66D84A4-310A-496A-A80B-9391C612D249}" srcOrd="9" destOrd="0" parTransId="{E434A993-3193-41F6-99E2-09EBD678FC6A}" sibTransId="{EE3C111F-DFDE-4C70-9C0B-78EDB89E43AC}"/>
    <dgm:cxn modelId="{C5042EF8-9168-41E3-B720-A12084EC075D}" type="presOf" srcId="{BEC32AFC-909C-44C9-8A93-6A879D1401FD}" destId="{D59364ED-3BE9-440A-AA6C-B78EF9DF7A8F}" srcOrd="0" destOrd="0" presId="urn:microsoft.com/office/officeart/2005/8/layout/chevron1"/>
    <dgm:cxn modelId="{C673CD02-3DBE-404F-9C57-64C33F7A83C8}" type="presOf" srcId="{E77D6C32-36E7-4565-A6C3-F0BF0D5CF96E}" destId="{B5C80294-AB1F-41A4-833C-66B217A243AC}" srcOrd="0" destOrd="0" presId="urn:microsoft.com/office/officeart/2005/8/layout/chevron1"/>
    <dgm:cxn modelId="{A48D98D9-153D-4440-B04E-7873A72482BB}" type="presOf" srcId="{C66D84A4-310A-496A-A80B-9391C612D249}" destId="{9B1C5D3D-29D7-4B14-A447-31F12C98C8D4}"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642ACA4D-11EB-4743-8968-C53EBB27DDC1}" srcId="{0BE07CDE-E430-4FF2-9579-8EDA201A8B9B}" destId="{B23FA78D-6722-4FCE-8536-99943AA31093}" srcOrd="8" destOrd="0" parTransId="{C687D47C-0395-402F-9D61-F2FEF39F11AC}" sibTransId="{DA346BFD-E8D6-4D98-8C83-15DF1A56E551}"/>
    <dgm:cxn modelId="{548E038D-2362-4BE4-81D8-CDFE766479B9}" srcId="{0BE07CDE-E430-4FF2-9579-8EDA201A8B9B}" destId="{B27C02C0-4083-491F-BBA3-17E53EFE5B8E}" srcOrd="7" destOrd="0" parTransId="{DDE44C97-E78E-4763-A6BD-6CE49C3AAA07}" sibTransId="{CC2DE607-30A8-4611-94F8-45CE613F6F98}"/>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48855BB0-564F-49CC-AF78-C9993893ABB3}" srcId="{0BE07CDE-E430-4FF2-9579-8EDA201A8B9B}" destId="{AA29DC79-6407-416C-9108-404C0A3863C3}" srcOrd="0" destOrd="0" parTransId="{E2C0A2FB-90DB-4C51-B702-DB1E357742FB}" sibTransId="{2A6DCD28-A7EA-4CE0-AB7C-27813A0DEB52}"/>
    <dgm:cxn modelId="{51AC8255-3DA3-4E5A-B356-3922368606F7}" srcId="{0BE07CDE-E430-4FF2-9579-8EDA201A8B9B}" destId="{3FD3BC27-5B04-4A78-8DED-18A5A0D5AC00}" srcOrd="1" destOrd="0" parTransId="{2A6CDCEC-2E6F-4E49-AC74-C22A6A7742B2}" sibTransId="{6F3EA7EA-3BE7-4182-9F3F-20721C81FEFF}"/>
    <dgm:cxn modelId="{F422998E-F4D8-4185-A078-E5C61B8D7D3F}" type="presOf" srcId="{061B189B-8E00-4898-A8A3-5C4B1E81EDE3}" destId="{D37A37FD-21FE-4207-B4B9-3B376F95CC1D}"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solidFill>
                <a:schemeClr val="bg1"/>
              </a:solidFill>
            </a:rPr>
            <a:t>10</a:t>
          </a:r>
        </a:p>
      </dsp:txBody>
      <dsp:txXfrm>
        <a:off x="7748937" y="505009"/>
        <a:ext cx="560090" cy="373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solidFill>
                <a:schemeClr val="bg1"/>
              </a:solidFill>
            </a:rPr>
            <a:t>10</a:t>
          </a:r>
        </a:p>
      </dsp:txBody>
      <dsp:txXfrm>
        <a:off x="7748937" y="505009"/>
        <a:ext cx="560090" cy="373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solidFill>
                <a:schemeClr val="bg1"/>
              </a:solidFill>
            </a:rPr>
            <a:t>10</a:t>
          </a:r>
        </a:p>
      </dsp:txBody>
      <dsp:txXfrm>
        <a:off x="7748937" y="505009"/>
        <a:ext cx="560090" cy="373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solidFill>
                <a:schemeClr val="bg1"/>
              </a:solidFill>
            </a:rPr>
            <a:t>10</a:t>
          </a:r>
        </a:p>
      </dsp:txBody>
      <dsp:txXfrm>
        <a:off x="7748937" y="505009"/>
        <a:ext cx="560090" cy="373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solidFill>
                <a:schemeClr val="bg1"/>
              </a:solidFill>
            </a:rPr>
            <a:t>10</a:t>
          </a:r>
        </a:p>
      </dsp:txBody>
      <dsp:txXfrm>
        <a:off x="7748937" y="505009"/>
        <a:ext cx="560090" cy="3733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solidFill>
                <a:schemeClr val="bg1"/>
              </a:solidFill>
            </a:rPr>
            <a:t>10</a:t>
          </a:r>
        </a:p>
      </dsp:txBody>
      <dsp:txXfrm>
        <a:off x="7748937" y="505009"/>
        <a:ext cx="560090" cy="3733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solidFill>
                <a:schemeClr val="bg1"/>
              </a:solidFill>
            </a:rPr>
            <a:t>10</a:t>
          </a:r>
        </a:p>
      </dsp:txBody>
      <dsp:txXfrm>
        <a:off x="7748937" y="505009"/>
        <a:ext cx="560090" cy="3733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solidFill>
                <a:schemeClr val="bg1"/>
              </a:solidFill>
            </a:rPr>
            <a:t>10</a:t>
          </a:r>
        </a:p>
      </dsp:txBody>
      <dsp:txXfrm>
        <a:off x="7748937" y="505009"/>
        <a:ext cx="560090" cy="3733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GB" sz="2200" kern="1200" dirty="0">
              <a:solidFill>
                <a:schemeClr val="bg1"/>
              </a:solidFill>
            </a:rPr>
            <a:t>10</a:t>
          </a:r>
        </a:p>
      </dsp:txBody>
      <dsp:txXfrm>
        <a:off x="7748937" y="505009"/>
        <a:ext cx="560090" cy="3733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F2D79C-3428-4C3E-874D-19C022B83713}"/>
              </a:ext>
            </a:extLst>
          </p:cNvPr>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0A15EFC-7C6A-4BC3-A668-8F30B2E90251}"/>
              </a:ext>
            </a:extLst>
          </p:cNvPr>
          <p:cNvSpPr>
            <a:spLocks noGrp="1"/>
          </p:cNvSpPr>
          <p:nvPr>
            <p:ph type="dt" sz="quarter" idx="1"/>
          </p:nvPr>
        </p:nvSpPr>
        <p:spPr>
          <a:xfrm>
            <a:off x="3884613" y="0"/>
            <a:ext cx="2971800" cy="60325"/>
          </a:xfrm>
          <a:prstGeom prst="rect">
            <a:avLst/>
          </a:prstGeom>
        </p:spPr>
        <p:txBody>
          <a:bodyPr vert="horz" lIns="91440" tIns="45720" rIns="91440" bIns="45720" rtlCol="0"/>
          <a:lstStyle>
            <a:lvl1pPr algn="r">
              <a:defRPr sz="1200"/>
            </a:lvl1pPr>
          </a:lstStyle>
          <a:p>
            <a:fld id="{861DBC95-2803-4CAF-A492-49319F50918C}" type="datetimeFigureOut">
              <a:rPr lang="en-GB" smtClean="0"/>
              <a:t>10/06/2020</a:t>
            </a:fld>
            <a:endParaRPr lang="en-GB"/>
          </a:p>
        </p:txBody>
      </p:sp>
      <p:sp>
        <p:nvSpPr>
          <p:cNvPr id="4" name="Footer Placeholder 3">
            <a:extLst>
              <a:ext uri="{FF2B5EF4-FFF2-40B4-BE49-F238E27FC236}">
                <a16:creationId xmlns:a16="http://schemas.microsoft.com/office/drawing/2014/main" id="{0B800021-88B2-42E0-B82E-A94B911A90C3}"/>
              </a:ext>
            </a:extLst>
          </p:cNvPr>
          <p:cNvSpPr>
            <a:spLocks noGrp="1"/>
          </p:cNvSpPr>
          <p:nvPr>
            <p:ph type="ftr" sz="quarter" idx="2"/>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220062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60325"/>
          </a:xfrm>
          <a:prstGeom prst="rect">
            <a:avLst/>
          </a:prstGeom>
        </p:spPr>
        <p:txBody>
          <a:bodyPr vert="horz" lIns="91440" tIns="45720" rIns="91440" bIns="45720" rtlCol="0"/>
          <a:lstStyle>
            <a:lvl1pPr algn="r">
              <a:defRPr sz="1200"/>
            </a:lvl1pPr>
          </a:lstStyle>
          <a:p>
            <a:fld id="{E02C891D-D01A-4860-A430-58F5DD275C29}" type="datetimeFigureOut">
              <a:rPr lang="en-GB" smtClean="0"/>
              <a:t>10/06/2020</a:t>
            </a:fld>
            <a:endParaRPr lang="en-GB"/>
          </a:p>
        </p:txBody>
      </p:sp>
      <p:sp>
        <p:nvSpPr>
          <p:cNvPr id="4" name="Slide Image Placeholder 3"/>
          <p:cNvSpPr>
            <a:spLocks noGrp="1" noRot="1" noChangeAspect="1"/>
          </p:cNvSpPr>
          <p:nvPr>
            <p:ph type="sldImg" idx="2"/>
          </p:nvPr>
        </p:nvSpPr>
        <p:spPr>
          <a:xfrm>
            <a:off x="3157538" y="150813"/>
            <a:ext cx="542925" cy="407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582613"/>
            <a:ext cx="5486400" cy="4762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1149350"/>
            <a:ext cx="2971800" cy="60325"/>
          </a:xfrm>
          <a:prstGeom prst="rect">
            <a:avLst/>
          </a:prstGeom>
        </p:spPr>
        <p:txBody>
          <a:bodyPr vert="horz" lIns="91440" tIns="45720" rIns="91440" bIns="45720" rtlCol="0" anchor="b"/>
          <a:lstStyle>
            <a:lvl1pPr algn="r">
              <a:defRPr sz="1200"/>
            </a:lvl1pPr>
          </a:lstStyle>
          <a:p>
            <a:fld id="{D24641B7-47AA-47D8-B43F-D519369C48F5}" type="slidenum">
              <a:rPr lang="en-GB" smtClean="0"/>
              <a:t>‹#›</a:t>
            </a:fld>
            <a:endParaRPr lang="en-GB"/>
          </a:p>
        </p:txBody>
      </p:sp>
    </p:spTree>
    <p:extLst>
      <p:ext uri="{BB962C8B-B14F-4D97-AF65-F5344CB8AC3E}">
        <p14:creationId xmlns:p14="http://schemas.microsoft.com/office/powerpoint/2010/main" val="62296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benjerry.com/whats-new/2020/05/democracy-covid-19" TargetMode="External"/><Relationship Id="rId3" Type="http://schemas.openxmlformats.org/officeDocument/2006/relationships/hyperlink" Target="https://www.statista.com/statistics/194151/unemployment-rate-of-african-americans-in-the-us-since-1990/" TargetMode="External"/><Relationship Id="rId7" Type="http://schemas.openxmlformats.org/officeDocument/2006/relationships/hyperlink" Target="https://www.washingtonpost.com/news/wonk/wp/2014/09/09/you-really-can-get-pulled-over-for-driving-while-black-federal-statistics-show/"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chicagotribune.com/business/ct-black-homeownership-plunges-0723-biz-20170720-story.html" TargetMode="External"/><Relationship Id="rId5" Type="http://schemas.openxmlformats.org/officeDocument/2006/relationships/hyperlink" Target="https://www.huffpost.com/entry/black-crime-rates-your-st_b_8078586?guccounter=1" TargetMode="External"/><Relationship Id="rId4" Type="http://schemas.openxmlformats.org/officeDocument/2006/relationships/hyperlink" Target="https://www.npr.org/sections/codeswitch/2014/03/21/292456211/black-preschoolers-far-more-likely-to-be-suspended/?t=159109378961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bc.co.uk/newsround/5281367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pr.org/2020/05/31/866428272/george-floyd-reverberates-globally-thousands-protest-in-germany-u-k-Canada"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buzzfeednews.com/article/susiearmitage/2016-was-the-year-black-lives-matter-went-global" TargetMode="External"/><Relationship Id="rId4" Type="http://schemas.openxmlformats.org/officeDocument/2006/relationships/hyperlink" Target="https://blacklivesmatter.com/abou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OCUlE5ldPv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history.com/topics/black-history/black-history-milestones" TargetMode="External"/><Relationship Id="rId4" Type="http://schemas.openxmlformats.org/officeDocument/2006/relationships/hyperlink" Target="https://en.wikipedia.org/wiki/James_Baldwin"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ytimes.com/2020/06/01/world/asia/george-floyd-protest-global.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ictionary.cambridge.org/dictionary/english/looting" TargetMode="External"/><Relationship Id="rId7" Type="http://schemas.openxmlformats.org/officeDocument/2006/relationships/hyperlink" Target="https://www.telegraph.co.uk/news/2020/06/01/looting-wake-brutal-murder-provokes-yet-injustice-america/"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theguardian.com/us-news/2020/may/31/george-floyd-protesters-condemn-opportunistic-looting-violence" TargetMode="External"/><Relationship Id="rId5" Type="http://schemas.openxmlformats.org/officeDocument/2006/relationships/hyperlink" Target="https://www.adweek.com/retail/despite-their-differences-americans-agree-brands-should-help-small-businesses-impacted-by-looting/" TargetMode="External"/><Relationship Id="rId4" Type="http://schemas.openxmlformats.org/officeDocument/2006/relationships/hyperlink" Target="https://www.nytimes.com/2020/05/31/opinion/letters/unrest-minnesota-george-floyd.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lle.com/culture/celebrities/a32728893/ariana-grande-la-black-lives-matter-protest-photo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insider.com/john-boyega-london-black-lives-matter-protest-video-photos-2020-6" TargetMode="External"/><Relationship Id="rId4" Type="http://schemas.openxmlformats.org/officeDocument/2006/relationships/hyperlink" Target="https://www.bbc.co.uk/sport/football/5288954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pQFotIUg5MA"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washingtonpost.com/politics/2020/06/03/after-years-offending-trump-becomes-defensive-about-his-legacy-regarding-black-americans/" TargetMode="External"/><Relationship Id="rId5" Type="http://schemas.openxmlformats.org/officeDocument/2006/relationships/hyperlink" Target="https://www.bostonglobe.com/2020/06/01/nation/trump-vows-crack-down-protesters/" TargetMode="External"/><Relationship Id="rId4" Type="http://schemas.openxmlformats.org/officeDocument/2006/relationships/hyperlink" Target="https://news.sky.com/story/george-floyd-death-donald-trump-will-send-in-the-army-if-cities-fail-to-deal-with-protests-1199892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cons8.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hange.org/p/mayor-jacob-frey-justice-for-george-floy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hange.org/p/mayor-jacob-frey-justice-for-george-floy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aELGfhgaNpI"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bbc.co.uk/news/entertainment-arts-52890690"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dition.cnn.com/videos/us/2020/06/01/police-chief-medaria-arradondo-full-intv-sidner-vpx.cnn" TargetMode="External"/><Relationship Id="rId7" Type="http://schemas.openxmlformats.org/officeDocument/2006/relationships/hyperlink" Target="https://dictionary.cambridge.org/dictionary/english/complicit"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time.com/5845752/america-has-its-knee-on-us-george-floyds-death-was-a-breaking-point-protests/" TargetMode="External"/><Relationship Id="rId5" Type="http://schemas.openxmlformats.org/officeDocument/2006/relationships/hyperlink" Target="https://www.theguardian.com/us-news/2020/jun/01/george-floyd-death-minneapolis-police-chief-medaria-arradondo-officers-complicit" TargetMode="External"/><Relationship Id="rId4" Type="http://schemas.openxmlformats.org/officeDocument/2006/relationships/hyperlink" Target="https://medium.com/@BarackObama/how-to-make-this-moment-the-turning-point-for-real-change-9fa209806067"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otherjones.com/politics/2020/05/barack-obama-george-floyd-minneapolis/"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time.com/5845752/america-has-its-knee-on-us-george-floyds-death-was-a-breaking-point-protests/" TargetMode="External"/><Relationship Id="rId5" Type="http://schemas.openxmlformats.org/officeDocument/2006/relationships/hyperlink" Target="https://www.theguardian.com/us-news/2020/jun/01/george-floyd-death-minneapolis-police-chief-medaria-arradondo-officers-complicit" TargetMode="External"/><Relationship Id="rId4" Type="http://schemas.openxmlformats.org/officeDocument/2006/relationships/hyperlink" Target="https://medium.com/@BarackObama/how-to-make-this-moment-the-turning-point-for-real-change-9fa209806067"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vox.com/2020/5/30/21275600/george-floyd-protest-photos-minneapolis-atlanta-new-york"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time.com/5845752/america-has-its-knee-on-us-george-floyds-death-was-a-breaking-point-protests/" TargetMode="External"/><Relationship Id="rId5" Type="http://schemas.openxmlformats.org/officeDocument/2006/relationships/hyperlink" Target="https://www.theguardian.com/us-news/2020/jun/01/george-floyd-death-minneapolis-police-chief-medaria-arradondo-officers-complicit" TargetMode="External"/><Relationship Id="rId4" Type="http://schemas.openxmlformats.org/officeDocument/2006/relationships/hyperlink" Target="https://medium.com/@BarackObama/how-to-make-this-moment-the-turning-point-for-real-change-9fa209806067"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youtu.be/v4amCfVbA_c?t=381"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c.co.uk/newsround/5250696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bbc.co.uk/iplayer/episode/b0bpwm2m/doctor-who-series-11-3-rosa"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uk/news/business-51171395" TargetMode="External"/><Relationship Id="rId7" Type="http://schemas.openxmlformats.org/officeDocument/2006/relationships/hyperlink" Target="https://www.theguardian.com/politics/2020/jun/02/mps-join-90-minute-long-queue-to-vote-to-end-virtual-votin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bbc.co.uk/newsround/52917632" TargetMode="External"/><Relationship Id="rId5" Type="http://schemas.openxmlformats.org/officeDocument/2006/relationships/hyperlink" Target="https://www.bbc.co.uk/newsround/52889513" TargetMode="External"/><Relationship Id="rId4" Type="http://schemas.openxmlformats.org/officeDocument/2006/relationships/hyperlink" Target="https://www.bbc.co.uk/newsround/5291241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enypost.files.wordpress.com/2020/05/052920-minneapolis-floyd-protests-11.jpg?quality=90&amp;strip=all&amp;w=81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bc.co.uk/news/newsbeat-5287780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hildline.org.uk/info-advice/bullying-abuse-safety/crime-law/racism-racial-bully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a:t>
            </a:fld>
            <a:endParaRPr lang="en-GB" dirty="0"/>
          </a:p>
        </p:txBody>
      </p:sp>
    </p:spTree>
    <p:extLst>
      <p:ext uri="{BB962C8B-B14F-4D97-AF65-F5344CB8AC3E}">
        <p14:creationId xmlns:p14="http://schemas.microsoft.com/office/powerpoint/2010/main" val="390169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Whilst upsetting, this slide is necessary for young people to understand how racism manifests in society. </a:t>
            </a:r>
            <a:endParaRPr lang="en-GB" dirty="0">
              <a:hlinkClick r:id="rId3"/>
            </a:endParaRPr>
          </a:p>
          <a:p>
            <a:endParaRPr lang="en-GB" dirty="0"/>
          </a:p>
          <a:p>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3"/>
              </a:rPr>
              <a:t>https://www.statista.com/statistics/194151/unemployment-rate-of-african-americans-in-the-us-since-1990/</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4"/>
              </a:rPr>
              <a:t>https://www.npr.org/sections/codeswitch/2014/03/21/292456211/black-preschoolers-far-more-likely-to-be-suspended/?t=1591093789612</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 </a:t>
            </a:r>
            <a:r>
              <a:rPr lang="en-GB" dirty="0">
                <a:hlinkClick r:id="rId5"/>
              </a:rPr>
              <a:t>https://www.huffpost.com/entry/black-crime-rates-your-st_b_8078586?guccounter=1</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 </a:t>
            </a:r>
            <a:r>
              <a:rPr lang="en-GB" dirty="0">
                <a:hlinkClick r:id="rId6"/>
              </a:rPr>
              <a:t>https://www.chicagotribune.com/business/ct-black-homeownership-plunges-0723-biz-20170720-story.html</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7"/>
              </a:rPr>
              <a:t>https://www.washingtonpost.com/news/wonk/wp/2014/09/09/you-really-can-get-pulled-over-for-driving-while-black-federal-statistics-show/</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8"/>
              </a:rPr>
              <a:t>https://www.benjerry.com/whats-new/2020/05/democracy-covid-19</a:t>
            </a:r>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10</a:t>
            </a:fld>
            <a:endParaRPr lang="en-GB"/>
          </a:p>
        </p:txBody>
      </p:sp>
    </p:spTree>
    <p:extLst>
      <p:ext uri="{BB962C8B-B14F-4D97-AF65-F5344CB8AC3E}">
        <p14:creationId xmlns:p14="http://schemas.microsoft.com/office/powerpoint/2010/main" val="2371677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11</a:t>
            </a:fld>
            <a:endParaRPr lang="en-GB"/>
          </a:p>
        </p:txBody>
      </p:sp>
    </p:spTree>
    <p:extLst>
      <p:ext uri="{BB962C8B-B14F-4D97-AF65-F5344CB8AC3E}">
        <p14:creationId xmlns:p14="http://schemas.microsoft.com/office/powerpoint/2010/main" val="269044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Use this slide to understand the context behind this week’s lesson.</a:t>
            </a:r>
          </a:p>
          <a:p>
            <a:endParaRPr lang="en-GB" dirty="0"/>
          </a:p>
          <a:p>
            <a:r>
              <a:rPr lang="en-GB" b="1" dirty="0"/>
              <a:t>References:</a:t>
            </a:r>
          </a:p>
          <a:p>
            <a:r>
              <a:rPr lang="en-GB" dirty="0"/>
              <a:t>Wording directly taken from: </a:t>
            </a:r>
            <a:r>
              <a:rPr lang="en-GB" dirty="0">
                <a:hlinkClick r:id="rId3"/>
              </a:rPr>
              <a:t>https://www.bbc.co.uk/newsround/52813673</a:t>
            </a:r>
            <a:endParaRPr lang="en-GB" dirty="0"/>
          </a:p>
          <a:p>
            <a:r>
              <a:rPr lang="en-GB" b="1" dirty="0"/>
              <a:t>Images:</a:t>
            </a:r>
          </a:p>
          <a:p>
            <a:pPr marL="228600" indent="-228600">
              <a:buAutoNum type="arabicParenR"/>
            </a:pPr>
            <a:r>
              <a:rPr lang="en-GB" dirty="0"/>
              <a:t>iStock</a:t>
            </a:r>
          </a:p>
        </p:txBody>
      </p:sp>
      <p:sp>
        <p:nvSpPr>
          <p:cNvPr id="4" name="Slide Number Placeholder 3"/>
          <p:cNvSpPr>
            <a:spLocks noGrp="1"/>
          </p:cNvSpPr>
          <p:nvPr>
            <p:ph type="sldNum" sz="quarter" idx="5"/>
          </p:nvPr>
        </p:nvSpPr>
        <p:spPr/>
        <p:txBody>
          <a:bodyPr/>
          <a:lstStyle/>
          <a:p>
            <a:fld id="{D24641B7-47AA-47D8-B43F-D519369C48F5}" type="slidenum">
              <a:rPr lang="en-GB" smtClean="0"/>
              <a:t>12</a:t>
            </a:fld>
            <a:endParaRPr lang="en-GB"/>
          </a:p>
        </p:txBody>
      </p:sp>
    </p:spTree>
    <p:extLst>
      <p:ext uri="{BB962C8B-B14F-4D97-AF65-F5344CB8AC3E}">
        <p14:creationId xmlns:p14="http://schemas.microsoft.com/office/powerpoint/2010/main" val="3332084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References: </a:t>
            </a:r>
          </a:p>
          <a:p>
            <a:pPr marL="228600" indent="-228600">
              <a:buAutoNum type="arabicParenR"/>
            </a:pPr>
            <a:r>
              <a:rPr lang="en-GB" dirty="0">
                <a:hlinkClick r:id="rId3"/>
              </a:rPr>
              <a:t>https://www.npr.org/2020/05/31/866428272/george-floyd-reverberates-globally-thousands-protest-in-germany-u-k-Canada</a:t>
            </a:r>
            <a:endParaRPr lang="en-GB" dirty="0"/>
          </a:p>
          <a:p>
            <a:pPr marL="228600" indent="-228600">
              <a:buAutoNum type="arabicParenR"/>
            </a:pPr>
            <a:r>
              <a:rPr lang="en-GB" dirty="0">
                <a:hlinkClick r:id="rId4"/>
              </a:rPr>
              <a:t>https://blacklivesmatter.com/about/</a:t>
            </a:r>
            <a:endParaRPr lang="en-GB" dirty="0"/>
          </a:p>
          <a:p>
            <a:pPr marL="228600" indent="-228600">
              <a:buAutoNum type="arabicParenR"/>
            </a:pPr>
            <a:r>
              <a:rPr lang="en-GB" dirty="0">
                <a:hlinkClick r:id="rId5"/>
              </a:rPr>
              <a:t>https://www.buzzfeednews.com/article/susiearmitage/2016-was-the-year-black-lives-matter-went-global</a:t>
            </a:r>
            <a:endParaRPr lang="en-GB" b="0" dirty="0"/>
          </a:p>
          <a:p>
            <a:pPr marL="0" indent="0">
              <a:buNone/>
            </a:pPr>
            <a:endParaRPr lang="en-GB" b="1" dirty="0"/>
          </a:p>
          <a:p>
            <a:pPr marL="0" indent="0">
              <a:buNone/>
            </a:pPr>
            <a:r>
              <a:rPr lang="en-GB" b="1" dirty="0"/>
              <a:t>Images: </a:t>
            </a:r>
          </a:p>
          <a:p>
            <a:pPr marL="228600" indent="-228600">
              <a:buAutoNum type="arabicParenR"/>
            </a:pPr>
            <a:r>
              <a:rPr lang="en-GB" dirty="0"/>
              <a:t> </a:t>
            </a:r>
          </a:p>
        </p:txBody>
      </p:sp>
      <p:sp>
        <p:nvSpPr>
          <p:cNvPr id="4" name="Slide Number Placeholder 3"/>
          <p:cNvSpPr>
            <a:spLocks noGrp="1"/>
          </p:cNvSpPr>
          <p:nvPr>
            <p:ph type="sldNum" sz="quarter" idx="5"/>
          </p:nvPr>
        </p:nvSpPr>
        <p:spPr/>
        <p:txBody>
          <a:bodyPr/>
          <a:lstStyle/>
          <a:p>
            <a:fld id="{BD71ECA5-388D-43C5-81FB-96DD17562ACD}" type="slidenum">
              <a:rPr lang="en-GB" smtClean="0"/>
              <a:t>13</a:t>
            </a:fld>
            <a:endParaRPr lang="en-GB" dirty="0"/>
          </a:p>
        </p:txBody>
      </p:sp>
    </p:spTree>
    <p:extLst>
      <p:ext uri="{BB962C8B-B14F-4D97-AF65-F5344CB8AC3E}">
        <p14:creationId xmlns:p14="http://schemas.microsoft.com/office/powerpoint/2010/main" val="2920632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14</a:t>
            </a:fld>
            <a:endParaRPr lang="en-GB"/>
          </a:p>
        </p:txBody>
      </p:sp>
    </p:spTree>
    <p:extLst>
      <p:ext uri="{BB962C8B-B14F-4D97-AF65-F5344CB8AC3E}">
        <p14:creationId xmlns:p14="http://schemas.microsoft.com/office/powerpoint/2010/main" val="193667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Alternative video link: </a:t>
            </a:r>
            <a:r>
              <a:rPr lang="en-GB" b="1" dirty="0">
                <a:hlinkClick r:id="rId3"/>
              </a:rPr>
              <a:t>https://www.youtube.com/watch?v=OCUlE5ldPvM</a:t>
            </a:r>
            <a:endParaRPr lang="en-GB" b="1" dirty="0"/>
          </a:p>
          <a:p>
            <a:endParaRPr lang="en-GB" b="1" dirty="0"/>
          </a:p>
          <a:p>
            <a:r>
              <a:rPr lang="en-GB" b="0" dirty="0"/>
              <a:t>Images</a:t>
            </a:r>
          </a:p>
          <a:p>
            <a:pPr marL="228600" indent="-228600">
              <a:buFont typeface="+mj-lt"/>
              <a:buAutoNum type="arabicParenR"/>
            </a:pPr>
            <a:r>
              <a:rPr lang="en-GB" dirty="0">
                <a:hlinkClick r:id="rId4"/>
              </a:rPr>
              <a:t>https://en.wikipedia.org/wiki/James_Baldwin</a:t>
            </a:r>
            <a:endParaRPr lang="en-GB" dirty="0"/>
          </a:p>
          <a:p>
            <a:pPr marL="228600" indent="-228600">
              <a:buFont typeface="+mj-lt"/>
              <a:buAutoNum type="arabicParenR"/>
            </a:pPr>
            <a:endParaRPr lang="en-GB" b="0" dirty="0"/>
          </a:p>
          <a:p>
            <a:pPr marL="0" indent="0">
              <a:buFont typeface="+mj-lt"/>
              <a:buNone/>
            </a:pPr>
            <a:r>
              <a:rPr lang="en-GB" b="0" dirty="0"/>
              <a:t>References</a:t>
            </a:r>
          </a:p>
          <a:p>
            <a:pPr marL="228600" marR="0" lvl="0" indent="-228600" algn="l" defTabSz="457200" rtl="0" eaLnBrk="1" fontAlgn="auto" latinLnBrk="0" hangingPunct="1">
              <a:lnSpc>
                <a:spcPct val="100000"/>
              </a:lnSpc>
              <a:spcBef>
                <a:spcPts val="0"/>
              </a:spcBef>
              <a:spcAft>
                <a:spcPts val="0"/>
              </a:spcAft>
              <a:buClrTx/>
              <a:buSzTx/>
              <a:buFont typeface="+mj-lt"/>
              <a:buAutoNum type="arabicParenR"/>
              <a:tabLst/>
              <a:defRPr/>
            </a:pPr>
            <a:r>
              <a:rPr lang="en-GB" dirty="0">
                <a:hlinkClick r:id="rId5"/>
              </a:rPr>
              <a:t>https://www.history.com/topics/black-history/black-history-milestones</a:t>
            </a:r>
            <a:r>
              <a:rPr lang="en-GB" b="0" dirty="0"/>
              <a:t> </a:t>
            </a:r>
          </a:p>
          <a:p>
            <a:endParaRPr lang="en-GB" b="1" dirty="0"/>
          </a:p>
        </p:txBody>
      </p:sp>
      <p:sp>
        <p:nvSpPr>
          <p:cNvPr id="4" name="Slide Number Placeholder 3"/>
          <p:cNvSpPr>
            <a:spLocks noGrp="1"/>
          </p:cNvSpPr>
          <p:nvPr>
            <p:ph type="sldNum" sz="quarter" idx="5"/>
          </p:nvPr>
        </p:nvSpPr>
        <p:spPr/>
        <p:txBody>
          <a:bodyPr/>
          <a:lstStyle/>
          <a:p>
            <a:fld id="{D24641B7-47AA-47D8-B43F-D519369C48F5}" type="slidenum">
              <a:rPr lang="en-GB" smtClean="0"/>
              <a:t>16</a:t>
            </a:fld>
            <a:endParaRPr lang="en-GB"/>
          </a:p>
        </p:txBody>
      </p:sp>
    </p:spTree>
    <p:extLst>
      <p:ext uri="{BB962C8B-B14F-4D97-AF65-F5344CB8AC3E}">
        <p14:creationId xmlns:p14="http://schemas.microsoft.com/office/powerpoint/2010/main" val="3664565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Images &amp; References:</a:t>
            </a:r>
          </a:p>
          <a:p>
            <a:r>
              <a:rPr lang="en-GB" dirty="0"/>
              <a:t>1) </a:t>
            </a:r>
            <a:r>
              <a:rPr lang="en-GB" dirty="0">
                <a:hlinkClick r:id="rId3"/>
              </a:rPr>
              <a:t>https://www.nytimes.com/2020/06/01/world/asia/george-floyd-protest-global.html</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17</a:t>
            </a:fld>
            <a:endParaRPr lang="en-GB"/>
          </a:p>
        </p:txBody>
      </p:sp>
    </p:spTree>
    <p:extLst>
      <p:ext uri="{BB962C8B-B14F-4D97-AF65-F5344CB8AC3E}">
        <p14:creationId xmlns:p14="http://schemas.microsoft.com/office/powerpoint/2010/main" val="1574214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28600" indent="-228600">
              <a:buAutoNum type="arabicParenR"/>
            </a:pPr>
            <a:r>
              <a:rPr lang="en-GB" dirty="0">
                <a:hlinkClick r:id="rId3"/>
              </a:rPr>
              <a:t>https://dictionary.cambridge.org/dictionary/english/looting</a:t>
            </a:r>
            <a:endParaRPr lang="en-GB" dirty="0"/>
          </a:p>
          <a:p>
            <a:pPr marL="228600" indent="-228600">
              <a:buAutoNum type="arabicParenR"/>
            </a:pPr>
            <a:r>
              <a:rPr lang="en-GB" dirty="0">
                <a:hlinkClick r:id="rId4"/>
              </a:rPr>
              <a:t>https://www.nytimes.com/2020/05/31/opinion/letters/unrest-minnesota-george-floyd.html</a:t>
            </a:r>
            <a:endParaRPr lang="en-GB" dirty="0"/>
          </a:p>
          <a:p>
            <a:pPr marL="228600" indent="-228600">
              <a:buAutoNum type="arabicParenR"/>
            </a:pPr>
            <a:r>
              <a:rPr lang="en-GB" dirty="0">
                <a:hlinkClick r:id="rId5"/>
              </a:rPr>
              <a:t>https://www.adweek.com/retail/despite-their-differences-americans-agree-brands-should-help-small-businesses-impacted-by-looting/</a:t>
            </a:r>
            <a:endParaRPr lang="en-GB" dirty="0"/>
          </a:p>
          <a:p>
            <a:pPr marL="228600" indent="-228600">
              <a:buAutoNum type="arabicParenR"/>
            </a:pPr>
            <a:r>
              <a:rPr lang="en-GB" dirty="0">
                <a:hlinkClick r:id="rId6"/>
              </a:rPr>
              <a:t>https://www.theguardian.com/us-news/2020/may/31/george-floyd-protesters-condemn-opportunistic-looting-violence</a:t>
            </a:r>
            <a:endParaRPr lang="en-GB" dirty="0"/>
          </a:p>
          <a:p>
            <a:pPr marL="228600" indent="-228600">
              <a:buAutoNum type="arabicParenR"/>
            </a:pPr>
            <a:r>
              <a:rPr lang="en-GB" dirty="0">
                <a:hlinkClick r:id="rId7"/>
              </a:rPr>
              <a:t>https://www.telegraph.co.uk/news/2020/06/01/looting-wake-brutal-murder-provokes-yet-injustice-america/</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18</a:t>
            </a:fld>
            <a:endParaRPr lang="en-GB"/>
          </a:p>
        </p:txBody>
      </p:sp>
    </p:spTree>
    <p:extLst>
      <p:ext uri="{BB962C8B-B14F-4D97-AF65-F5344CB8AC3E}">
        <p14:creationId xmlns:p14="http://schemas.microsoft.com/office/powerpoint/2010/main" val="3262798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Images &amp; References:</a:t>
            </a:r>
          </a:p>
          <a:p>
            <a:pPr marL="228600" indent="-228600">
              <a:buAutoNum type="arabicParenR"/>
            </a:pPr>
            <a:r>
              <a:rPr lang="en-GB" dirty="0">
                <a:hlinkClick r:id="rId3"/>
              </a:rPr>
              <a:t>https://www.elle.com/culture/celebrities/a32728893/ariana-grande-la-black-lives-matter-protest-photos/</a:t>
            </a:r>
            <a:endParaRPr lang="en-GB" dirty="0"/>
          </a:p>
          <a:p>
            <a:pPr marL="228600" indent="-228600">
              <a:buAutoNum type="arabicParenR"/>
            </a:pPr>
            <a:r>
              <a:rPr lang="en-GB" dirty="0">
                <a:hlinkClick r:id="rId4"/>
              </a:rPr>
              <a:t>https://www.bbc.co.uk/sport/football/52889540</a:t>
            </a:r>
            <a:endParaRPr lang="en-GB" dirty="0"/>
          </a:p>
          <a:p>
            <a:pPr marL="228600" indent="-228600">
              <a:buAutoNum type="arabicParenR"/>
            </a:pPr>
            <a:r>
              <a:rPr lang="en-GB" dirty="0">
                <a:hlinkClick r:id="rId5"/>
              </a:rPr>
              <a:t>https://www.insider.com/john-boyega-london-black-lives-matter-protest-video-photos-2020-6</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19</a:t>
            </a:fld>
            <a:endParaRPr lang="en-GB"/>
          </a:p>
        </p:txBody>
      </p:sp>
    </p:spTree>
    <p:extLst>
      <p:ext uri="{BB962C8B-B14F-4D97-AF65-F5344CB8AC3E}">
        <p14:creationId xmlns:p14="http://schemas.microsoft.com/office/powerpoint/2010/main" val="68937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*Donald Trump’s full speech here: </a:t>
            </a:r>
            <a:r>
              <a:rPr lang="en-GB" b="1" dirty="0">
                <a:hlinkClick r:id="rId3"/>
              </a:rPr>
              <a:t>https://www.youtube.com/watch?v=pQFotIUg5MA</a:t>
            </a:r>
            <a:endParaRPr lang="en-GB" b="1" dirty="0"/>
          </a:p>
          <a:p>
            <a:endParaRPr lang="en-GB" b="1" dirty="0"/>
          </a:p>
          <a:p>
            <a:r>
              <a:rPr lang="en-GB" b="1" dirty="0"/>
              <a:t>Images:</a:t>
            </a:r>
          </a:p>
          <a:p>
            <a:r>
              <a:rPr lang="en-GB" b="1" dirty="0"/>
              <a:t>1) </a:t>
            </a:r>
          </a:p>
          <a:p>
            <a:r>
              <a:rPr lang="en-GB" dirty="0">
                <a:hlinkClick r:id="rId4"/>
              </a:rPr>
              <a:t>https://news.sky.com/story/george-floyd-death-donald-trump-will-send-in-the-army-if-cities-fail-to-deal-with-protests-11998929</a:t>
            </a:r>
            <a:endParaRPr lang="en-GB" dirty="0"/>
          </a:p>
          <a:p>
            <a:endParaRPr lang="en-GB" dirty="0"/>
          </a:p>
          <a:p>
            <a:r>
              <a:rPr lang="en-GB" b="1" dirty="0"/>
              <a:t>References:</a:t>
            </a:r>
          </a:p>
          <a:p>
            <a:pPr marL="228600" indent="-228600">
              <a:buAutoNum type="arabicParenR"/>
            </a:pPr>
            <a:r>
              <a:rPr lang="en-GB" dirty="0">
                <a:hlinkClick r:id="rId5"/>
              </a:rPr>
              <a:t>https://www.bostonglobe.com/2020/06/01/nation/trump-vows-crack-down-protesters/</a:t>
            </a:r>
            <a:endParaRPr lang="en-GB" dirty="0"/>
          </a:p>
          <a:p>
            <a:pPr marL="228600" indent="-228600">
              <a:buAutoNum type="arabicParenR"/>
            </a:pPr>
            <a:r>
              <a:rPr lang="en-GB" dirty="0">
                <a:hlinkClick r:id="rId6"/>
              </a:rPr>
              <a:t>https://www.washingtonpost.com/politics/2020/06/03/after-years-offending-trump-becomes-defensive-about-his-legacy-regarding-black-americans/</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20</a:t>
            </a:fld>
            <a:endParaRPr lang="en-GB"/>
          </a:p>
        </p:txBody>
      </p:sp>
    </p:spTree>
    <p:extLst>
      <p:ext uri="{BB962C8B-B14F-4D97-AF65-F5344CB8AC3E}">
        <p14:creationId xmlns:p14="http://schemas.microsoft.com/office/powerpoint/2010/main" val="85095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t>
            </a:r>
          </a:p>
          <a:p>
            <a:pPr marL="228600" indent="-228600">
              <a:buAutoNum type="arabicParenR"/>
            </a:pPr>
            <a:r>
              <a:rPr lang="en-GB" dirty="0">
                <a:hlinkClick r:id="rId3"/>
              </a:rPr>
              <a:t>https://icons8.com/</a:t>
            </a:r>
            <a:endParaRPr lang="en-GB" b="0" dirty="0"/>
          </a:p>
        </p:txBody>
      </p:sp>
      <p:sp>
        <p:nvSpPr>
          <p:cNvPr id="4" name="Slide Number Placeholder 3"/>
          <p:cNvSpPr>
            <a:spLocks noGrp="1"/>
          </p:cNvSpPr>
          <p:nvPr>
            <p:ph type="sldNum" sz="quarter" idx="5"/>
          </p:nvPr>
        </p:nvSpPr>
        <p:spPr/>
        <p:txBody>
          <a:bodyPr/>
          <a:lstStyle/>
          <a:p>
            <a:fld id="{BD71ECA5-388D-43C5-81FB-96DD17562ACD}" type="slidenum">
              <a:rPr lang="en-GB" smtClean="0"/>
              <a:t>2</a:t>
            </a:fld>
            <a:endParaRPr lang="en-GB" dirty="0"/>
          </a:p>
        </p:txBody>
      </p:sp>
    </p:spTree>
    <p:extLst>
      <p:ext uri="{BB962C8B-B14F-4D97-AF65-F5344CB8AC3E}">
        <p14:creationId xmlns:p14="http://schemas.microsoft.com/office/powerpoint/2010/main" val="1378858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Statistics were correct at time of release.</a:t>
            </a:r>
            <a:endParaRPr lang="en-GB" dirty="0"/>
          </a:p>
          <a:p>
            <a:endParaRPr lang="en-GB" dirty="0"/>
          </a:p>
          <a:p>
            <a:r>
              <a:rPr lang="en-GB" dirty="0"/>
              <a:t>Images:</a:t>
            </a:r>
          </a:p>
          <a:p>
            <a:pPr marL="228600" indent="-228600">
              <a:buAutoNum type="arabicParenR"/>
            </a:pPr>
            <a:r>
              <a:rPr lang="en-GB" dirty="0"/>
              <a:t>Instagram</a:t>
            </a:r>
          </a:p>
          <a:p>
            <a:pPr marL="228600" indent="-228600">
              <a:buAutoNum type="arabicParenR"/>
            </a:pPr>
            <a:r>
              <a:rPr lang="en-GB" dirty="0" err="1"/>
              <a:t>TikTok</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21</a:t>
            </a:fld>
            <a:endParaRPr lang="en-GB"/>
          </a:p>
        </p:txBody>
      </p:sp>
    </p:spTree>
    <p:extLst>
      <p:ext uri="{BB962C8B-B14F-4D97-AF65-F5344CB8AC3E}">
        <p14:creationId xmlns:p14="http://schemas.microsoft.com/office/powerpoint/2010/main" val="1551819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highlight>
                  <a:srgbClr val="FFFF00"/>
                </a:highlight>
              </a:rPr>
              <a:t>Parent/Carer Note: </a:t>
            </a:r>
            <a:r>
              <a:rPr lang="en-GB" b="0" dirty="0">
                <a:highlight>
                  <a:srgbClr val="FFFF00"/>
                </a:highlight>
              </a:rPr>
              <a:t>Statistics were correct at time of release.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Images &amp; References:</a:t>
            </a:r>
          </a:p>
          <a:p>
            <a:r>
              <a:rPr lang="en-GB" dirty="0"/>
              <a:t>1) </a:t>
            </a:r>
            <a:r>
              <a:rPr lang="en-GB" dirty="0">
                <a:hlinkClick r:id="rId3"/>
              </a:rPr>
              <a:t>https://www.change.org/p/mayor-jacob-frey-justice-for-george-floyd</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22</a:t>
            </a:fld>
            <a:endParaRPr lang="en-GB"/>
          </a:p>
        </p:txBody>
      </p:sp>
    </p:spTree>
    <p:extLst>
      <p:ext uri="{BB962C8B-B14F-4D97-AF65-F5344CB8AC3E}">
        <p14:creationId xmlns:p14="http://schemas.microsoft.com/office/powerpoint/2010/main" val="3179275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Images &amp; References:</a:t>
            </a:r>
          </a:p>
          <a:p>
            <a:r>
              <a:rPr lang="en-GB" dirty="0"/>
              <a:t>1) </a:t>
            </a:r>
            <a:r>
              <a:rPr lang="en-GB" dirty="0">
                <a:hlinkClick r:id="rId3"/>
              </a:rPr>
              <a:t>https://www.change.org/p/mayor-jacob-frey-justice-for-george-floyd</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23</a:t>
            </a:fld>
            <a:endParaRPr lang="en-GB"/>
          </a:p>
        </p:txBody>
      </p:sp>
    </p:spTree>
    <p:extLst>
      <p:ext uri="{BB962C8B-B14F-4D97-AF65-F5344CB8AC3E}">
        <p14:creationId xmlns:p14="http://schemas.microsoft.com/office/powerpoint/2010/main" val="465888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24</a:t>
            </a:fld>
            <a:endParaRPr lang="en-GB"/>
          </a:p>
        </p:txBody>
      </p:sp>
    </p:spTree>
    <p:extLst>
      <p:ext uri="{BB962C8B-B14F-4D97-AF65-F5344CB8AC3E}">
        <p14:creationId xmlns:p14="http://schemas.microsoft.com/office/powerpoint/2010/main" val="3109435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*Quotes have been simplified for a young audience. See full quote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t>
            </a:r>
            <a:r>
              <a:rPr lang="en-GB" dirty="0">
                <a:hlinkClick r:id="rId3"/>
              </a:rPr>
              <a:t>https://www.youtube.com/watch?v=aELGfhgaNpI</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4"/>
              </a:rPr>
              <a:t>https://www.bbc.co.uk/news/entertainment-arts-52890690</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26</a:t>
            </a:fld>
            <a:endParaRPr lang="en-GB"/>
          </a:p>
        </p:txBody>
      </p:sp>
    </p:spTree>
    <p:extLst>
      <p:ext uri="{BB962C8B-B14F-4D97-AF65-F5344CB8AC3E}">
        <p14:creationId xmlns:p14="http://schemas.microsoft.com/office/powerpoint/2010/main" val="2877885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*Quotes have been simplified for a young audience. See full quote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“…What occurred out here last Monday was wrong […] Mr Floyd died in our hands, and so I see that as being complicit. Silence and inaction, you’re complicit. If there were one solitary voice that would have intervened and acted, that’s what I would have hoped for. That did not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b="0" dirty="0"/>
              <a:t>Images</a:t>
            </a:r>
          </a:p>
          <a:p>
            <a:pPr marL="228600" indent="-228600">
              <a:buFont typeface="+mj-lt"/>
              <a:buAutoNum type="arabicParenR"/>
            </a:pPr>
            <a:r>
              <a:rPr lang="en-GB" b="0" dirty="0"/>
              <a:t> iStock</a:t>
            </a:r>
          </a:p>
          <a:p>
            <a:pPr marL="228600" indent="-228600">
              <a:buFont typeface="+mj-lt"/>
              <a:buAutoNum type="arabicParenR"/>
            </a:pPr>
            <a:r>
              <a:rPr lang="en-GB" dirty="0">
                <a:hlinkClick r:id="rId3"/>
              </a:rPr>
              <a:t>https://edition.cnn.com/videos/us/2020/06/01/police-chief-medaria-arradondo-full-intv-sidner-vpx.cnn</a:t>
            </a:r>
            <a:endParaRPr lang="en-GB" b="0" dirty="0"/>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b="0" dirty="0"/>
              <a:t> </a:t>
            </a:r>
            <a:r>
              <a:rPr lang="en-GB" dirty="0">
                <a:hlinkClick r:id="rId4"/>
              </a:rPr>
              <a:t>https://medium.com/@BarackObama/how-to-make-this-moment-the-turning-point-for-real-change-9fa209806067</a:t>
            </a:r>
            <a:endParaRPr lang="en-GB" dirty="0"/>
          </a:p>
          <a:p>
            <a:pPr marL="228600" indent="-228600">
              <a:buFont typeface="+mj-lt"/>
              <a:buAutoNum type="arabicParenR"/>
            </a:pPr>
            <a:r>
              <a:rPr lang="en-GB" dirty="0">
                <a:hlinkClick r:id="rId5"/>
              </a:rPr>
              <a:t>https://www.theguardian.com/us-news/2020/jun/01/george-floyd-death-minneapolis-police-chief-medaria-arradondo-officers-complicit</a:t>
            </a:r>
            <a:endParaRPr lang="en-GB" dirty="0"/>
          </a:p>
          <a:p>
            <a:pPr marL="228600" indent="-228600">
              <a:buFont typeface="+mj-lt"/>
              <a:buAutoNum type="arabicParenR"/>
            </a:pPr>
            <a:r>
              <a:rPr lang="en-GB" dirty="0">
                <a:hlinkClick r:id="rId6"/>
              </a:rPr>
              <a:t>https://time.com/5845752/america-has-its-knee-on-us-george-floyds-death-was-a-breaking-point-protests/</a:t>
            </a:r>
            <a:endParaRPr lang="en-GB" dirty="0"/>
          </a:p>
          <a:p>
            <a:pPr marL="228600" indent="-228600">
              <a:buFont typeface="+mj-lt"/>
              <a:buAutoNum type="arabicParenR"/>
            </a:pPr>
            <a:r>
              <a:rPr lang="en-GB" dirty="0">
                <a:hlinkClick r:id="rId7"/>
              </a:rPr>
              <a:t>https://dictionary.cambridge.org/dictionary/english/complicit</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27</a:t>
            </a:fld>
            <a:endParaRPr lang="en-US" dirty="0"/>
          </a:p>
        </p:txBody>
      </p:sp>
    </p:spTree>
    <p:extLst>
      <p:ext uri="{BB962C8B-B14F-4D97-AF65-F5344CB8AC3E}">
        <p14:creationId xmlns:p14="http://schemas.microsoft.com/office/powerpoint/2010/main" val="3090839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*Quotes have been simplified for a young audience. See full quote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“Watching the heightened activism of young people in recent weeks, of every race and every station, makes me hopeful. “If, going forward, we can channel our justifiable anger into peaceful, sustained, and effective action, then this moment can be a real turning point in our nation’s long journey to live up to our highest ideals. Let’s get to work”</a:t>
            </a:r>
          </a:p>
          <a:p>
            <a:endParaRPr lang="en-GB" b="0" dirty="0"/>
          </a:p>
          <a:p>
            <a:r>
              <a:rPr lang="en-GB" b="0" dirty="0"/>
              <a:t>Images</a:t>
            </a:r>
          </a:p>
          <a:p>
            <a:pPr marL="228600" indent="-228600">
              <a:buFont typeface="+mj-lt"/>
              <a:buAutoNum type="arabicParenR"/>
            </a:pPr>
            <a:r>
              <a:rPr lang="en-GB" b="0" dirty="0"/>
              <a:t> iStock</a:t>
            </a:r>
          </a:p>
          <a:p>
            <a:pPr marL="228600" indent="-228600">
              <a:buFont typeface="+mj-lt"/>
              <a:buAutoNum type="arabicParenR"/>
            </a:pPr>
            <a:r>
              <a:rPr lang="en-GB" dirty="0">
                <a:hlinkClick r:id="rId3"/>
              </a:rPr>
              <a:t>https://www.motherjones.com/politics/2020/05/barack-obama-george-floyd-minneapolis/</a:t>
            </a:r>
            <a:endParaRPr lang="en-GB" b="0" dirty="0"/>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dirty="0">
                <a:hlinkClick r:id="rId4"/>
              </a:rPr>
              <a:t>https://medium.com/@BarackObama/how-to-make-this-moment-the-turning-point-for-real-change-9fa209806067</a:t>
            </a:r>
            <a:endParaRPr lang="en-GB" dirty="0"/>
          </a:p>
          <a:p>
            <a:pPr marL="228600" indent="-228600">
              <a:buFont typeface="+mj-lt"/>
              <a:buAutoNum type="arabicParenR"/>
            </a:pPr>
            <a:r>
              <a:rPr lang="en-GB" dirty="0">
                <a:hlinkClick r:id="rId5"/>
              </a:rPr>
              <a:t>https://www.theguardian.com/us-news/2020/jun/01/george-floyd-death-minneapolis-police-chief-medaria-arradondo-officers-complicit</a:t>
            </a:r>
            <a:endParaRPr lang="en-GB" dirty="0"/>
          </a:p>
          <a:p>
            <a:pPr marL="228600" indent="-228600">
              <a:buFont typeface="+mj-lt"/>
              <a:buAutoNum type="arabicParenR"/>
            </a:pPr>
            <a:r>
              <a:rPr lang="en-GB" dirty="0">
                <a:hlinkClick r:id="rId6"/>
              </a:rPr>
              <a:t>https://time.com/5845752/america-has-its-knee-on-us-george-floyds-death-was-a-breaking-point-protests/</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28</a:t>
            </a:fld>
            <a:endParaRPr lang="en-US" dirty="0"/>
          </a:p>
        </p:txBody>
      </p:sp>
    </p:spTree>
    <p:extLst>
      <p:ext uri="{BB962C8B-B14F-4D97-AF65-F5344CB8AC3E}">
        <p14:creationId xmlns:p14="http://schemas.microsoft.com/office/powerpoint/2010/main" val="4011235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*Quotes have been simplified for a young audience. See full quote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“It’s either COVID is killing us, cops are killing us, the economy is killing us. Every corner that people of colour turn, they’re being pushed, a</a:t>
            </a:r>
            <a:r>
              <a:rPr lang="en-GB" sz="1200" b="0" dirty="0"/>
              <a:t>nd so whether we stay home or think about the risk of coming out here in regards to the COVID crisis, either way we’re still being killed. So we don’t mind taking this risk.”</a:t>
            </a:r>
            <a:endParaRPr lang="en-GB" sz="1200" b="0" kern="1200" dirty="0">
              <a:solidFill>
                <a:schemeClr val="tx1"/>
              </a:solidFill>
              <a:latin typeface="+mn-lt"/>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r>
              <a:rPr lang="en-GB" b="0" dirty="0"/>
              <a:t>Images</a:t>
            </a:r>
          </a:p>
          <a:p>
            <a:pPr marL="228600" indent="-228600">
              <a:buFont typeface="+mj-lt"/>
              <a:buAutoNum type="arabicParenR"/>
            </a:pPr>
            <a:r>
              <a:rPr lang="en-GB" b="0" dirty="0"/>
              <a:t> iStock</a:t>
            </a:r>
          </a:p>
          <a:p>
            <a:pPr marL="228600" indent="-228600">
              <a:buFont typeface="+mj-lt"/>
              <a:buAutoNum type="arabicParenR"/>
            </a:pPr>
            <a:r>
              <a:rPr lang="en-GB" dirty="0">
                <a:hlinkClick r:id="rId3"/>
              </a:rPr>
              <a:t>https://www.vox.com/2020/5/30/21275600/george-floyd-protest-photos-minneapolis-atlanta-new-york</a:t>
            </a:r>
            <a:endParaRPr lang="en-GB" b="0" dirty="0"/>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b="0" dirty="0"/>
              <a:t> </a:t>
            </a:r>
            <a:r>
              <a:rPr lang="en-GB" dirty="0">
                <a:hlinkClick r:id="rId4"/>
              </a:rPr>
              <a:t>https://medium.com/@BarackObama/how-to-make-this-moment-the-turning-point-for-real-change-9fa209806067</a:t>
            </a:r>
            <a:endParaRPr lang="en-GB" dirty="0"/>
          </a:p>
          <a:p>
            <a:pPr marL="228600" indent="-228600">
              <a:buFont typeface="+mj-lt"/>
              <a:buAutoNum type="arabicParenR"/>
            </a:pPr>
            <a:r>
              <a:rPr lang="en-GB" dirty="0">
                <a:hlinkClick r:id="rId5"/>
              </a:rPr>
              <a:t>https://www.theguardian.com/us-news/2020/jun/01/george-floyd-death-minneapolis-police-chief-medaria-arradondo-officers-complicit</a:t>
            </a:r>
            <a:endParaRPr lang="en-GB" dirty="0"/>
          </a:p>
          <a:p>
            <a:pPr marL="228600" indent="-228600">
              <a:buFont typeface="+mj-lt"/>
              <a:buAutoNum type="arabicParenR"/>
            </a:pPr>
            <a:r>
              <a:rPr lang="en-GB" dirty="0">
                <a:hlinkClick r:id="rId6"/>
              </a:rPr>
              <a:t>https://time.com/5845752/america-has-its-knee-on-us-george-floyds-death-was-a-breaking-point-protests/</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29</a:t>
            </a:fld>
            <a:endParaRPr lang="en-US"/>
          </a:p>
        </p:txBody>
      </p:sp>
    </p:spTree>
    <p:extLst>
      <p:ext uri="{BB962C8B-B14F-4D97-AF65-F5344CB8AC3E}">
        <p14:creationId xmlns:p14="http://schemas.microsoft.com/office/powerpoint/2010/main" val="2442606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*Quotes have been simplified for a young audience. See full quote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t>
            </a:r>
            <a:r>
              <a:rPr lang="en-GB" dirty="0">
                <a:hlinkClick r:id="rId3"/>
              </a:rPr>
              <a:t>https://youtu.be/v4amCfVbA_c?t=381</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30</a:t>
            </a:fld>
            <a:endParaRPr lang="en-GB"/>
          </a:p>
        </p:txBody>
      </p:sp>
    </p:spTree>
    <p:extLst>
      <p:ext uri="{BB962C8B-B14F-4D97-AF65-F5344CB8AC3E}">
        <p14:creationId xmlns:p14="http://schemas.microsoft.com/office/powerpoint/2010/main" val="2820227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31</a:t>
            </a:fld>
            <a:endParaRPr lang="en-GB"/>
          </a:p>
        </p:txBody>
      </p:sp>
    </p:spTree>
    <p:extLst>
      <p:ext uri="{BB962C8B-B14F-4D97-AF65-F5344CB8AC3E}">
        <p14:creationId xmlns:p14="http://schemas.microsoft.com/office/powerpoint/2010/main" val="260653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This slide shows the feedback to the question pupils answered two weeks ago. Check back in two weeks to see if the comment you make at the end of this lesson is featured!</a:t>
            </a:r>
          </a:p>
          <a:p>
            <a:endParaRPr lang="en-GB" b="0" dirty="0"/>
          </a:p>
          <a:p>
            <a:r>
              <a:rPr lang="en-GB" b="0" dirty="0"/>
              <a:t>To record your child’s vote, use the survey link on the last slide or use the hashtag #VotesatHome on social media to browse other children’s responses and share your own.</a:t>
            </a:r>
          </a:p>
          <a:p>
            <a:endParaRPr lang="en-GB" b="0" dirty="0"/>
          </a:p>
          <a:p>
            <a:r>
              <a:rPr lang="en-GB" b="0"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a:t>
            </a:r>
            <a:r>
              <a:rPr lang="en-GB" dirty="0"/>
              <a:t>Sleep: </a:t>
            </a:r>
            <a:r>
              <a:rPr lang="en-GB" dirty="0">
                <a:hlinkClick r:id="rId3"/>
              </a:rPr>
              <a:t>https://www.bbc.co.uk/newsround/52506961</a:t>
            </a:r>
            <a:endParaRPr lang="en-GB" dirty="0"/>
          </a:p>
          <a:p>
            <a:endParaRPr lang="en-GB" b="0" dirty="0"/>
          </a:p>
        </p:txBody>
      </p:sp>
      <p:sp>
        <p:nvSpPr>
          <p:cNvPr id="4" name="Slide Number Placeholder 3"/>
          <p:cNvSpPr>
            <a:spLocks noGrp="1"/>
          </p:cNvSpPr>
          <p:nvPr>
            <p:ph type="sldNum" sz="quarter" idx="5"/>
          </p:nvPr>
        </p:nvSpPr>
        <p:spPr/>
        <p:txBody>
          <a:bodyPr/>
          <a:lstStyle/>
          <a:p>
            <a:fld id="{D24641B7-47AA-47D8-B43F-D519369C48F5}" type="slidenum">
              <a:rPr lang="en-GB" smtClean="0"/>
              <a:t>3</a:t>
            </a:fld>
            <a:endParaRPr lang="en-GB" dirty="0"/>
          </a:p>
        </p:txBody>
      </p:sp>
    </p:spTree>
    <p:extLst>
      <p:ext uri="{BB962C8B-B14F-4D97-AF65-F5344CB8AC3E}">
        <p14:creationId xmlns:p14="http://schemas.microsoft.com/office/powerpoint/2010/main" val="1560762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Alternative video link: https://www.bbc.co.uk/iplayer/episode/b0bpwm2m/doctor-who-series-11-3-rosa</a:t>
            </a:r>
            <a:endParaRPr lang="en-GB" dirty="0"/>
          </a:p>
        </p:txBody>
      </p:sp>
      <p:sp>
        <p:nvSpPr>
          <p:cNvPr id="4" name="Slide Number Placeholder 3"/>
          <p:cNvSpPr>
            <a:spLocks noGrp="1"/>
          </p:cNvSpPr>
          <p:nvPr>
            <p:ph type="sldNum" sz="quarter" idx="5"/>
          </p:nvPr>
        </p:nvSpPr>
        <p:spPr/>
        <p:txBody>
          <a:bodyPr/>
          <a:lstStyle/>
          <a:p>
            <a:fld id="{20F1A601-D8BD-B040-ABA4-FE93694EBCFA}" type="slidenum">
              <a:rPr lang="en-US" smtClean="0"/>
              <a:t>32</a:t>
            </a:fld>
            <a:endParaRPr lang="en-US" dirty="0"/>
          </a:p>
        </p:txBody>
      </p:sp>
    </p:spTree>
    <p:extLst>
      <p:ext uri="{BB962C8B-B14F-4D97-AF65-F5344CB8AC3E}">
        <p14:creationId xmlns:p14="http://schemas.microsoft.com/office/powerpoint/2010/main" val="4084125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0"/>
              </a:spcBef>
              <a:buSzPct val="100000"/>
              <a:buFont typeface="Arial" charset="0"/>
              <a:buNone/>
            </a:pPr>
            <a:r>
              <a:rPr lang="en-GB" b="1" dirty="0"/>
              <a:t>Parent/Carer Note: </a:t>
            </a:r>
            <a:r>
              <a:rPr lang="en-GB" b="0" dirty="0"/>
              <a:t>Use this slide to review the arguments before voting.</a:t>
            </a:r>
            <a:endParaRPr lang="en-GB" b="1"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33</a:t>
            </a:fld>
            <a:endParaRPr lang="en-GB" dirty="0"/>
          </a:p>
        </p:txBody>
      </p:sp>
    </p:spTree>
    <p:extLst>
      <p:ext uri="{BB962C8B-B14F-4D97-AF65-F5344CB8AC3E}">
        <p14:creationId xmlns:p14="http://schemas.microsoft.com/office/powerpoint/2010/main" val="3859997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Use this slide to learn about headlines around the world. Using the presentation in Slide Show mode, you will be able to click on the highlighted pictures to follow links to websites and videos.</a:t>
            </a:r>
            <a:endParaRPr lang="en-GB" b="1" dirty="0">
              <a:highlight>
                <a:srgbClr val="FFFF00"/>
              </a:highlight>
            </a:endParaRPr>
          </a:p>
          <a:p>
            <a:endParaRPr lang="en-GB" b="1" dirty="0">
              <a:highlight>
                <a:srgbClr val="FFFF00"/>
              </a:highlight>
            </a:endParaRPr>
          </a:p>
          <a:p>
            <a:r>
              <a:rPr lang="en-GB" b="1" dirty="0">
                <a:highlight>
                  <a:srgbClr val="FFFF00"/>
                </a:highlight>
              </a:rPr>
              <a:t>Images/Stories:</a:t>
            </a:r>
          </a:p>
          <a:p>
            <a:pPr marL="228600" indent="-228600">
              <a:buAutoNum type="arabicParenR"/>
            </a:pPr>
            <a:r>
              <a:rPr lang="en-GB" b="1" dirty="0">
                <a:highlight>
                  <a:srgbClr val="FFFF00"/>
                </a:highlight>
                <a:hlinkClick r:id="rId3"/>
              </a:rPr>
              <a:t>Seahorses; </a:t>
            </a:r>
            <a:r>
              <a:rPr lang="en-GB" dirty="0">
                <a:hlinkClick r:id="rId4"/>
              </a:rPr>
              <a:t>https://www.bbc.co.uk/newsround/52912416</a:t>
            </a:r>
            <a:endParaRPr lang="en-GB" dirty="0"/>
          </a:p>
          <a:p>
            <a:pPr marL="228600" indent="-228600">
              <a:buAutoNum type="arabicParenR"/>
            </a:pPr>
            <a:r>
              <a:rPr lang="en-GB" dirty="0"/>
              <a:t>PS5: </a:t>
            </a:r>
            <a:r>
              <a:rPr lang="en-GB" dirty="0">
                <a:hlinkClick r:id="rId5"/>
              </a:rPr>
              <a:t>https://www.bbc.co.uk/newsround/52889513</a:t>
            </a:r>
            <a:endParaRPr lang="en-GB" dirty="0"/>
          </a:p>
          <a:p>
            <a:pPr marL="228600" indent="-228600">
              <a:buAutoNum type="arabicParenR"/>
            </a:pPr>
            <a:r>
              <a:rPr lang="en-GB" dirty="0">
                <a:hlinkClick r:id="rId6"/>
              </a:rPr>
              <a:t>https://www.bbc.co.uk/newsround/52917632</a:t>
            </a:r>
            <a:endParaRPr lang="en-GB" dirty="0"/>
          </a:p>
          <a:p>
            <a:pPr marL="228600" indent="-228600">
              <a:buAutoNum type="arabicParenR"/>
            </a:pPr>
            <a:r>
              <a:rPr lang="en-GB" dirty="0">
                <a:hlinkClick r:id="rId7"/>
              </a:rPr>
              <a:t>https://www.theguardian.com/politics/2020/jun/02/mps-join-90-minute-long-queue-to-vote-to-end-virtual-voting</a:t>
            </a:r>
            <a:endParaRPr lang="en-GB" dirty="0"/>
          </a:p>
          <a:p>
            <a:pPr marL="228600" indent="-228600">
              <a:buAutoNum type="arabicParenR"/>
            </a:pPr>
            <a:endParaRPr lang="en-GB" dirty="0"/>
          </a:p>
          <a:p>
            <a:pPr marL="228600" indent="-228600">
              <a:buAutoNum type="arabicParenR"/>
            </a:pPr>
            <a:endParaRPr lang="en-GB" dirty="0"/>
          </a:p>
        </p:txBody>
      </p:sp>
      <p:sp>
        <p:nvSpPr>
          <p:cNvPr id="4" name="Slide Number Placeholder 3"/>
          <p:cNvSpPr>
            <a:spLocks noGrp="1"/>
          </p:cNvSpPr>
          <p:nvPr>
            <p:ph type="sldNum" sz="quarter" idx="10"/>
          </p:nvPr>
        </p:nvSpPr>
        <p:spPr/>
        <p:txBody>
          <a:bodyPr/>
          <a:lstStyle/>
          <a:p>
            <a:fld id="{20F1A601-D8BD-B040-ABA4-FE93694EBCFA}" type="slidenum">
              <a:rPr lang="en-US" smtClean="0"/>
              <a:t>4</a:t>
            </a:fld>
            <a:endParaRPr lang="en-US"/>
          </a:p>
        </p:txBody>
      </p:sp>
    </p:spTree>
    <p:extLst>
      <p:ext uri="{BB962C8B-B14F-4D97-AF65-F5344CB8AC3E}">
        <p14:creationId xmlns:p14="http://schemas.microsoft.com/office/powerpoint/2010/main" val="265699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This activity aims to encourage children to consider fairness and equality in scenarios that are age appropriate. </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5</a:t>
            </a:fld>
            <a:endParaRPr lang="en-GB"/>
          </a:p>
        </p:txBody>
      </p:sp>
    </p:spTree>
    <p:extLst>
      <p:ext uri="{BB962C8B-B14F-4D97-AF65-F5344CB8AC3E}">
        <p14:creationId xmlns:p14="http://schemas.microsoft.com/office/powerpoint/2010/main" val="128724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Each week, your child completes this lesson in school before recording their vote on an online platform. Temporarily, we have created a platform you can use at home. Please see the last slide for details. </a:t>
            </a:r>
          </a:p>
          <a:p>
            <a:r>
              <a:rPr lang="en-GB" b="0" dirty="0"/>
              <a:t>We recommend that you read through the lesson before sharing it with your child.</a:t>
            </a:r>
            <a:endParaRPr lang="en-GB" dirty="0"/>
          </a:p>
          <a:p>
            <a:endParaRPr lang="en-GB" dirty="0"/>
          </a:p>
          <a:p>
            <a:r>
              <a:rPr lang="en-GB" b="1" dirty="0"/>
              <a:t>Images:</a:t>
            </a:r>
          </a:p>
          <a:p>
            <a:pPr marL="228600" indent="-228600">
              <a:buAutoNum type="arabicParenR"/>
            </a:pPr>
            <a:r>
              <a:rPr lang="en-GB" dirty="0"/>
              <a:t>iStock </a:t>
            </a:r>
          </a:p>
          <a:p>
            <a:pPr marL="228600" indent="-228600">
              <a:buAutoNum type="arabicParenR"/>
            </a:pPr>
            <a:r>
              <a:rPr lang="en-GB" dirty="0">
                <a:hlinkClick r:id="rId3"/>
              </a:rPr>
              <a:t>https://thenypost.files.wordpress.com/2020/05/052920-minneapolis-floyd-protests-11.jpg?quality=90&amp;strip=all&amp;w=814</a:t>
            </a:r>
            <a:endParaRPr lang="en-GB" dirty="0"/>
          </a:p>
          <a:p>
            <a:pPr marL="228600" indent="-228600">
              <a:buAutoNum type="arabicParenR"/>
            </a:pPr>
            <a:r>
              <a:rPr lang="en-GB" dirty="0">
                <a:hlinkClick r:id="rId4"/>
              </a:rPr>
              <a:t>https://www.bbc.co.uk/news/newsbeat-52877803</a:t>
            </a: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6</a:t>
            </a:fld>
            <a:endParaRPr lang="en-GB"/>
          </a:p>
        </p:txBody>
      </p:sp>
    </p:spTree>
    <p:extLst>
      <p:ext uri="{BB962C8B-B14F-4D97-AF65-F5344CB8AC3E}">
        <p14:creationId xmlns:p14="http://schemas.microsoft.com/office/powerpoint/2010/main" val="1327542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7</a:t>
            </a:fld>
            <a:endParaRPr lang="en-GB"/>
          </a:p>
        </p:txBody>
      </p:sp>
    </p:spTree>
    <p:extLst>
      <p:ext uri="{BB962C8B-B14F-4D97-AF65-F5344CB8AC3E}">
        <p14:creationId xmlns:p14="http://schemas.microsoft.com/office/powerpoint/2010/main" val="360794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It is important that children recognise racism in its different forms and understand that it is not acceptable.</a:t>
            </a:r>
            <a:endParaRPr lang="en-GB" b="1" dirty="0"/>
          </a:p>
          <a:p>
            <a:endParaRPr lang="en-GB" b="1" dirty="0"/>
          </a:p>
          <a:p>
            <a:r>
              <a:rPr lang="en-GB" b="1" dirty="0"/>
              <a:t>Images: </a:t>
            </a:r>
          </a:p>
          <a:p>
            <a:r>
              <a:rPr lang="en-GB" b="0" dirty="0"/>
              <a:t>The Noun Project</a:t>
            </a:r>
          </a:p>
        </p:txBody>
      </p:sp>
      <p:sp>
        <p:nvSpPr>
          <p:cNvPr id="4" name="Slide Number Placeholder 3"/>
          <p:cNvSpPr>
            <a:spLocks noGrp="1"/>
          </p:cNvSpPr>
          <p:nvPr>
            <p:ph type="sldNum" sz="quarter" idx="10"/>
          </p:nvPr>
        </p:nvSpPr>
        <p:spPr/>
        <p:txBody>
          <a:bodyPr/>
          <a:lstStyle/>
          <a:p>
            <a:fld id="{2F3F99BA-43AD-B845-8E67-BF48FDFD6E96}" type="slidenum">
              <a:rPr lang="en-US" smtClean="0"/>
              <a:t>8</a:t>
            </a:fld>
            <a:endParaRPr lang="en-US"/>
          </a:p>
        </p:txBody>
      </p:sp>
    </p:spTree>
    <p:extLst>
      <p:ext uri="{BB962C8B-B14F-4D97-AF65-F5344CB8AC3E}">
        <p14:creationId xmlns:p14="http://schemas.microsoft.com/office/powerpoint/2010/main" val="289666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The information provided has been taken from the Childline website, referenced below.</a:t>
            </a:r>
            <a:endParaRPr lang="en-GB" dirty="0"/>
          </a:p>
          <a:p>
            <a:endParaRPr lang="en-GB" b="1" dirty="0"/>
          </a:p>
          <a:p>
            <a:r>
              <a:rPr lang="en-GB" b="1" dirty="0"/>
              <a:t>References:</a:t>
            </a:r>
          </a:p>
          <a:p>
            <a:r>
              <a:rPr lang="en-GB" dirty="0"/>
              <a:t>1) </a:t>
            </a:r>
            <a:r>
              <a:rPr lang="en-GB" dirty="0">
                <a:hlinkClick r:id="rId3"/>
              </a:rPr>
              <a:t>https://www.childline.org.uk/info-advice/bullying-abuse-safety/crime-law/racism-racial-bullying/</a:t>
            </a:r>
            <a:endParaRPr lang="en-GB" dirty="0"/>
          </a:p>
          <a:p>
            <a:endParaRPr lang="en-GB" dirty="0"/>
          </a:p>
          <a:p>
            <a:r>
              <a:rPr lang="en-GB" b="1" dirty="0"/>
              <a:t>Images:</a:t>
            </a:r>
          </a:p>
          <a:p>
            <a:pPr marL="228600" indent="-228600">
              <a:buAutoNum type="arabicParenR"/>
            </a:pPr>
            <a:r>
              <a:rPr lang="en-GB" dirty="0"/>
              <a:t>iStock</a:t>
            </a:r>
          </a:p>
          <a:p>
            <a:pPr marL="228600" indent="-228600">
              <a:buAutoNum type="arabicParenR"/>
            </a:pP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9</a:t>
            </a:fld>
            <a:endParaRPr lang="en-GB"/>
          </a:p>
        </p:txBody>
      </p:sp>
    </p:spTree>
    <p:extLst>
      <p:ext uri="{BB962C8B-B14F-4D97-AF65-F5344CB8AC3E}">
        <p14:creationId xmlns:p14="http://schemas.microsoft.com/office/powerpoint/2010/main" val="255945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afeshare.tv/x/FoQ45XPO_WQ" TargetMode="External"/><Relationship Id="rId1" Type="http://schemas.openxmlformats.org/officeDocument/2006/relationships/slideMaster" Target="../slideMasters/slideMaster2.xml"/><Relationship Id="rId4" Type="http://schemas.openxmlformats.org/officeDocument/2006/relationships/hyperlink" Target="mailto:aisling@votesforschools.com"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20.sv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hyperlink" Target="mailto:georgie@votesforschools.com" TargetMode="External"/><Relationship Id="rId5" Type="http://schemas.openxmlformats.org/officeDocument/2006/relationships/hyperlink" Target="https://safeshare.tv/x/FoQ45XPO_WQ" TargetMode="External"/><Relationship Id="rId4" Type="http://schemas.openxmlformats.org/officeDocument/2006/relationships/hyperlink" Target="http://www.votesforschools.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safeshare.tv/x/FoQ45XPO_WQ" TargetMode="Externa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20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6/10/2020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48875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45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636DD4-3030-3C4E-B0CA-BD7DA1983090}"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49971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ackground 2">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321C1F8B-D3C8-476E-8DF8-7E2D61A4F81A}"/>
              </a:ext>
            </a:extLst>
          </p:cNvPr>
          <p:cNvSpPr/>
          <p:nvPr userDrawn="1"/>
        </p:nvSpPr>
        <p:spPr>
          <a:xfrm flipH="1">
            <a:off x="154056" y="177990"/>
            <a:ext cx="8835887" cy="6502019"/>
          </a:xfrm>
          <a:prstGeom prst="rtTriangl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ight Triangle 8">
            <a:extLst>
              <a:ext uri="{FF2B5EF4-FFF2-40B4-BE49-F238E27FC236}">
                <a16:creationId xmlns:a16="http://schemas.microsoft.com/office/drawing/2014/main" id="{5EDBE215-4F2C-40BC-9796-B63901885E66}"/>
              </a:ext>
            </a:extLst>
          </p:cNvPr>
          <p:cNvSpPr/>
          <p:nvPr userDrawn="1"/>
        </p:nvSpPr>
        <p:spPr>
          <a:xfrm rot="10800000" flipH="1">
            <a:off x="154056" y="177990"/>
            <a:ext cx="8835887" cy="6502019"/>
          </a:xfrm>
          <a:prstGeom prst="rtTriangl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B81BEFB5-B44B-A746-AD13-78F60F19D1C6}" type="slidenum">
              <a:rPr lang="en-US" smtClean="0"/>
              <a:t>‹#›</a:t>
            </a:fld>
            <a:endParaRPr lang="en-US"/>
          </a:p>
        </p:txBody>
      </p:sp>
      <p:sp>
        <p:nvSpPr>
          <p:cNvPr id="10" name="Slide Number Placeholder 1">
            <a:extLst>
              <a:ext uri="{FF2B5EF4-FFF2-40B4-BE49-F238E27FC236}">
                <a16:creationId xmlns:a16="http://schemas.microsoft.com/office/drawing/2014/main" id="{C6482A96-4208-4428-A825-CBBA37BBF6E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3171618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19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62224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2110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1) Third level</a:t>
            </a:r>
          </a:p>
        </p:txBody>
      </p:sp>
      <p:pic>
        <p:nvPicPr>
          <p:cNvPr id="5" name="Picture 4">
            <a:extLst>
              <a:ext uri="{FF2B5EF4-FFF2-40B4-BE49-F238E27FC236}">
                <a16:creationId xmlns:a16="http://schemas.microsoft.com/office/drawing/2014/main" id="{F8E919F7-64C3-4CFD-8AAF-B4B75A414348}"/>
              </a:ext>
            </a:extLst>
          </p:cNvPr>
          <p:cNvPicPr>
            <a:picLocks noChangeAspect="1"/>
          </p:cNvPicPr>
          <p:nvPr/>
        </p:nvPicPr>
        <p:blipFill>
          <a:blip r:embed="rId2"/>
          <a:stretch>
            <a:fillRect/>
          </a:stretch>
        </p:blipFill>
        <p:spPr>
          <a:xfrm>
            <a:off x="448731" y="2344363"/>
            <a:ext cx="8078599" cy="1561975"/>
          </a:xfrm>
          <a:prstGeom prst="rect">
            <a:avLst/>
          </a:prstGeom>
        </p:spPr>
      </p:pic>
      <p:sp>
        <p:nvSpPr>
          <p:cNvPr id="6" name="Shape 96">
            <a:extLst>
              <a:ext uri="{FF2B5EF4-FFF2-40B4-BE49-F238E27FC236}">
                <a16:creationId xmlns:a16="http://schemas.microsoft.com/office/drawing/2014/main" id="{54248BCF-05EA-4605-A9E1-4F0C88B7A185}"/>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a:solidFill>
                  <a:schemeClr val="tx2"/>
                </a:solidFill>
                <a:latin typeface="Century Gothic" panose="020B0502020202020204" pitchFamily="34" charset="0"/>
                <a:ea typeface="Lato"/>
                <a:cs typeface="Lato"/>
                <a:sym typeface="Lato"/>
              </a:rPr>
              <a:t>Secondary 45</a:t>
            </a:r>
          </a:p>
        </p:txBody>
      </p:sp>
      <p:pic>
        <p:nvPicPr>
          <p:cNvPr id="7" name="Picture 6" descr="A picture containing clock&#10;&#10;Description automatically generated">
            <a:extLst>
              <a:ext uri="{FF2B5EF4-FFF2-40B4-BE49-F238E27FC236}">
                <a16:creationId xmlns:a16="http://schemas.microsoft.com/office/drawing/2014/main" id="{83C43B43-C71C-41F6-B198-4D6694AD6C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Tree>
    <p:extLst>
      <p:ext uri="{BB962C8B-B14F-4D97-AF65-F5344CB8AC3E}">
        <p14:creationId xmlns:p14="http://schemas.microsoft.com/office/powerpoint/2010/main" val="4218086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1) Third level</a:t>
            </a:r>
          </a:p>
        </p:txBody>
      </p:sp>
      <p:sp>
        <p:nvSpPr>
          <p:cNvPr id="8" name="AutoShape 2" descr="https://files.slack.com/files-pri/T17G4CXPU-FEBQYG2CT/image_from_ios.jpg">
            <a:extLst>
              <a:ext uri="{FF2B5EF4-FFF2-40B4-BE49-F238E27FC236}">
                <a16:creationId xmlns:a16="http://schemas.microsoft.com/office/drawing/2014/main" id="{A1D31A64-0A76-4111-8A30-CA24B7D84EED}"/>
              </a:ext>
            </a:extLst>
          </p:cNvPr>
          <p:cNvSpPr>
            <a:spLocks noChangeAspect="1" noChangeArrowheads="1"/>
          </p:cNvSpPr>
          <p:nvPr/>
        </p:nvSpPr>
        <p:spPr bwMode="auto">
          <a:xfrm>
            <a:off x="4419600" y="29760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A picture containing clock&#10;&#10;Description automatically generated">
            <a:extLst>
              <a:ext uri="{FF2B5EF4-FFF2-40B4-BE49-F238E27FC236}">
                <a16:creationId xmlns:a16="http://schemas.microsoft.com/office/drawing/2014/main" id="{66936C4A-AEC2-48E9-A9C6-8E16E3F5C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
        <p:nvSpPr>
          <p:cNvPr id="12" name="Rectangle 11">
            <a:extLst>
              <a:ext uri="{FF2B5EF4-FFF2-40B4-BE49-F238E27FC236}">
                <a16:creationId xmlns:a16="http://schemas.microsoft.com/office/drawing/2014/main" id="{C5290FD4-58B2-4B7A-A30C-CB84A2968A28}"/>
              </a:ext>
            </a:extLst>
          </p:cNvPr>
          <p:cNvSpPr/>
          <p:nvPr/>
        </p:nvSpPr>
        <p:spPr>
          <a:xfrm>
            <a:off x="462040" y="2365347"/>
            <a:ext cx="991376" cy="1244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B92C501-D70E-49AA-803B-1FBF2BA13654}"/>
              </a:ext>
            </a:extLst>
          </p:cNvPr>
          <p:cNvSpPr/>
          <p:nvPr/>
        </p:nvSpPr>
        <p:spPr>
          <a:xfrm>
            <a:off x="1376413" y="3292383"/>
            <a:ext cx="209760" cy="532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D671993-6259-49DC-BD57-7D7E7F22D8D2}"/>
              </a:ext>
            </a:extLst>
          </p:cNvPr>
          <p:cNvSpPr/>
          <p:nvPr/>
        </p:nvSpPr>
        <p:spPr>
          <a:xfrm rot="2097780" flipH="1">
            <a:off x="1328225" y="2308928"/>
            <a:ext cx="326380" cy="670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B9FE6937-6C4C-4471-9530-DD2FB332BEBD}"/>
              </a:ext>
            </a:extLst>
          </p:cNvPr>
          <p:cNvPicPr>
            <a:picLocks noChangeAspect="1"/>
          </p:cNvPicPr>
          <p:nvPr/>
        </p:nvPicPr>
        <p:blipFill>
          <a:blip r:embed="rId3"/>
          <a:stretch>
            <a:fillRect/>
          </a:stretch>
        </p:blipFill>
        <p:spPr>
          <a:xfrm>
            <a:off x="448731" y="2334203"/>
            <a:ext cx="8078599" cy="1561975"/>
          </a:xfrm>
          <a:prstGeom prst="rect">
            <a:avLst/>
          </a:prstGeom>
        </p:spPr>
      </p:pic>
      <p:sp>
        <p:nvSpPr>
          <p:cNvPr id="16" name="Shape 96">
            <a:extLst>
              <a:ext uri="{FF2B5EF4-FFF2-40B4-BE49-F238E27FC236}">
                <a16:creationId xmlns:a16="http://schemas.microsoft.com/office/drawing/2014/main" id="{A433E38D-0CC7-4014-9D1F-7499547B33F3}"/>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a:solidFill>
                  <a:schemeClr val="tx2"/>
                </a:solidFill>
                <a:latin typeface="Century Gothic" panose="020B0502020202020204" pitchFamily="34" charset="0"/>
                <a:ea typeface="Lato"/>
                <a:cs typeface="Lato"/>
                <a:sym typeface="Lato"/>
              </a:rPr>
              <a:t>Secondary 15</a:t>
            </a:r>
          </a:p>
        </p:txBody>
      </p:sp>
    </p:spTree>
    <p:extLst>
      <p:ext uri="{BB962C8B-B14F-4D97-AF65-F5344CB8AC3E}">
        <p14:creationId xmlns:p14="http://schemas.microsoft.com/office/powerpoint/2010/main" val="3450371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id="{FC5DE063-A0D5-4722-AC4F-46FD6B5BDFD8}"/>
              </a:ext>
            </a:extLst>
          </p:cNvPr>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id="{9768A9B8-4B0A-4DD9-BD28-D8D11742A664}"/>
              </a:ext>
            </a:extLst>
          </p:cNvPr>
          <p:cNvSpPr>
            <a:spLocks noGrp="1"/>
          </p:cNvSpPr>
          <p:nvPr>
            <p:ph type="body" sz="quarter" idx="13" hasCustomPrompt="1"/>
          </p:nvPr>
        </p:nvSpPr>
        <p:spPr>
          <a:xfrm>
            <a:off x="570384" y="2009954"/>
            <a:ext cx="8069263" cy="3951287"/>
          </a:xfr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a:t>Starter:</a:t>
            </a:r>
          </a:p>
          <a:p>
            <a:pPr lvl="0"/>
            <a:r>
              <a:rPr lang="en-US"/>
              <a:t>Why are we talking about this? (This should be bold and in purple)</a:t>
            </a:r>
          </a:p>
          <a:p>
            <a:pPr lvl="0"/>
            <a:r>
              <a:rPr lang="en-US"/>
              <a:t>Following points</a:t>
            </a:r>
          </a:p>
          <a:p>
            <a:pPr lvl="0"/>
            <a:r>
              <a:rPr lang="en-US"/>
              <a:t>Career Launchpad</a:t>
            </a:r>
          </a:p>
          <a:p>
            <a:pPr lvl="0"/>
            <a:r>
              <a:rPr lang="en-US"/>
              <a:t>Vote</a:t>
            </a:r>
          </a:p>
        </p:txBody>
      </p:sp>
    </p:spTree>
    <p:extLst>
      <p:ext uri="{BB962C8B-B14F-4D97-AF65-F5344CB8AC3E}">
        <p14:creationId xmlns:p14="http://schemas.microsoft.com/office/powerpoint/2010/main" val="429286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7387389"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p>
        </p:txBody>
      </p:sp>
      <p:pic>
        <p:nvPicPr>
          <p:cNvPr id="7" name="Picture 6">
            <a:extLst>
              <a:ext uri="{FF2B5EF4-FFF2-40B4-BE49-F238E27FC236}">
                <a16:creationId xmlns:a16="http://schemas.microsoft.com/office/drawing/2014/main" id="{09746B77-5514-4F25-8039-1A1E79B459F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1553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3"/>
            <a:ext cx="8210550" cy="2039937"/>
          </a:xfrm>
        </p:spPr>
        <p:txBody>
          <a:bodyPr/>
          <a:lstStyle>
            <a:lvl1pPr marL="285750" indent="-285750">
              <a:lnSpc>
                <a:spcPct val="200000"/>
              </a:lnSpc>
              <a:buClr>
                <a:schemeClr val="tx2"/>
              </a:buClr>
              <a:buFont typeface="Arial" panose="020B0604020202020204" pitchFamily="34" charset="0"/>
              <a:buChar char="•"/>
              <a:defRPr b="1">
                <a:solidFill>
                  <a:schemeClr val="tx2"/>
                </a:solidFill>
              </a:defRPr>
            </a:lvl1pPr>
            <a:lvl2pPr marL="457200" indent="0">
              <a:buNone/>
              <a:defRPr sz="1600"/>
            </a:lvl2pPr>
          </a:lstStyle>
          <a:p>
            <a:pPr lvl="0"/>
            <a:r>
              <a:rPr lang="en-US"/>
              <a:t>Key word (bold, purple): Meaning (lowercase, normal)</a:t>
            </a:r>
          </a:p>
          <a:p>
            <a:pPr lvl="0"/>
            <a:r>
              <a:rPr lang="en-US"/>
              <a:t>Key word:</a:t>
            </a:r>
          </a:p>
          <a:p>
            <a:pPr lvl="0"/>
            <a:r>
              <a:rPr lang="en-US"/>
              <a:t>Key word:</a:t>
            </a:r>
          </a:p>
          <a:p>
            <a:pPr lvl="0"/>
            <a:endParaRPr lang="en-US"/>
          </a:p>
          <a:p>
            <a:pPr lvl="1"/>
            <a:endParaRPr lang="en-US"/>
          </a:p>
        </p:txBody>
      </p:sp>
      <p:sp>
        <p:nvSpPr>
          <p:cNvPr id="4" name="Shape 114">
            <a:extLst>
              <a:ext uri="{FF2B5EF4-FFF2-40B4-BE49-F238E27FC236}">
                <a16:creationId xmlns:a16="http://schemas.microsoft.com/office/drawing/2014/main" id="{B4B4B7E9-811B-4FB5-8E96-89BD72E83695}"/>
              </a:ext>
            </a:extLst>
          </p:cNvPr>
          <p:cNvSpPr/>
          <p:nvPr/>
        </p:nvSpPr>
        <p:spPr>
          <a:xfrm>
            <a:off x="540000" y="540000"/>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Learning objectives for today</a:t>
            </a:r>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8" y="1412174"/>
            <a:ext cx="8146799" cy="1559736"/>
          </a:xfrm>
        </p:spPr>
        <p:txBody>
          <a:bodyPr/>
          <a:lstStyle>
            <a:lvl1pPr marL="342900" indent="-342900">
              <a:lnSpc>
                <a:spcPct val="200000"/>
              </a:lnSpc>
              <a:buClr>
                <a:schemeClr val="accent1"/>
              </a:buClr>
              <a:buAutoNum type="arabicPeriod"/>
              <a:defRPr/>
            </a:lvl1pPr>
          </a:lstStyle>
          <a:p>
            <a:pPr lvl="0"/>
            <a:r>
              <a:rPr lang="en-US"/>
              <a:t>Write learning objective here</a:t>
            </a:r>
          </a:p>
          <a:p>
            <a:pPr lvl="0"/>
            <a:r>
              <a:rPr lang="en-US"/>
              <a:t>Write learning objective here</a:t>
            </a:r>
          </a:p>
          <a:p>
            <a:pPr lvl="0"/>
            <a:endParaRPr lang="en-US"/>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647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a:prstGeom prst="rect">
            <a:avLst/>
          </a:prstGeom>
        </p:spPr>
        <p:txBody>
          <a:bodyPr>
            <a:noAutofit/>
          </a:bodyPr>
          <a:lstStyle>
            <a:lvl1pPr algn="l">
              <a:defRPr sz="2800" b="1">
                <a:latin typeface="+mn-lt"/>
              </a:defRPr>
            </a:lvl1pPr>
          </a:lstStyle>
          <a:p>
            <a:r>
              <a:rPr lang="en-US"/>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400978" y="1620499"/>
            <a:ext cx="4355980" cy="2541708"/>
          </a:xfrm>
          <a:prstGeom prst="cloud">
            <a:avLst/>
          </a:prstGeom>
          <a:solidFill>
            <a:schemeClr val="accent5"/>
          </a:solidFill>
          <a:ln w="28575">
            <a:solidFill>
              <a:srgbClr val="AA32EA"/>
            </a:solidFill>
          </a:ln>
        </p:spPr>
        <p:txBody>
          <a:bodyPr anchor="ctr">
            <a:normAutofit/>
          </a:bodyPr>
          <a:lstStyle>
            <a:lvl1pPr marL="0" indent="0" algn="ctr">
              <a:buNone/>
              <a:defRPr sz="1600" b="1"/>
            </a:lvl1pPr>
            <a:lvl2pPr marL="457200" indent="0" algn="ctr">
              <a:buNone/>
              <a:defRPr sz="1600"/>
            </a:lvl2pPr>
          </a:lstStyle>
          <a:p>
            <a:pPr lvl="0"/>
            <a:r>
              <a:rPr lang="en-US"/>
              <a:t>Group task (Time in mins)</a:t>
            </a:r>
          </a:p>
          <a:p>
            <a:pPr lvl="1"/>
            <a:r>
              <a:rPr lang="en-US"/>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bg2"/>
          </a:solidFill>
          <a:ln w="28575">
            <a:solidFill>
              <a:srgbClr val="AA32EA"/>
            </a:solidFill>
          </a:ln>
        </p:spPr>
        <p:txBody>
          <a:bodyPr anchor="ctr">
            <a:normAutofit/>
          </a:bodyPr>
          <a:lstStyle>
            <a:lvl1pPr marL="0" indent="0" algn="ctr">
              <a:buNone/>
              <a:defRPr sz="1600" b="0"/>
            </a:lvl1pPr>
          </a:lstStyle>
          <a:p>
            <a:pPr lvl="0"/>
            <a:r>
              <a:rPr lang="en-US"/>
              <a:t>Information box – key words in bold</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3"/>
          </a:solidFill>
          <a:ln w="28575">
            <a:solidFill>
              <a:schemeClr val="tx1"/>
            </a:solidFill>
          </a:ln>
        </p:spPr>
        <p:txBody>
          <a:bodyPr anchor="ctr">
            <a:normAutofit/>
          </a:bodyPr>
          <a:lstStyle>
            <a:lvl1pPr marL="0" indent="0" algn="ctr">
              <a:buNone/>
              <a:defRPr sz="1600" b="1">
                <a:solidFill>
                  <a:schemeClr val="tx1"/>
                </a:solidFill>
              </a:defRPr>
            </a:lvl1pPr>
          </a:lstStyle>
          <a:p>
            <a:pPr lvl="0"/>
            <a:r>
              <a:rPr lang="en-US"/>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rgbClr val="AA32EA"/>
          </a:solidFill>
          <a:ln>
            <a:solidFill>
              <a:srgbClr val="AA32EA"/>
            </a:solidFill>
          </a:ln>
        </p:spPr>
        <p:txBody>
          <a:bodyPr anchor="ctr"/>
          <a:lstStyle>
            <a:lvl1pPr marL="0" indent="0" algn="ctr">
              <a:buNone/>
              <a:defRPr sz="1600" b="1">
                <a:solidFill>
                  <a:schemeClr val="bg1"/>
                </a:solidFill>
              </a:defRPr>
            </a:lvl1pPr>
          </a:lstStyle>
          <a:p>
            <a:pPr lvl="0"/>
            <a:r>
              <a:rPr lang="en-US"/>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a:t>Teachers note</a:t>
            </a:r>
          </a:p>
        </p:txBody>
      </p:sp>
      <p:sp>
        <p:nvSpPr>
          <p:cNvPr id="13" name="Text Placeholder 7">
            <a:extLst>
              <a:ext uri="{FF2B5EF4-FFF2-40B4-BE49-F238E27FC236}">
                <a16:creationId xmlns:a16="http://schemas.microsoft.com/office/drawing/2014/main" id="{933C272E-2746-4403-A6CE-5E6DA906279A}"/>
              </a:ext>
            </a:extLst>
          </p:cNvPr>
          <p:cNvSpPr>
            <a:spLocks noGrp="1"/>
          </p:cNvSpPr>
          <p:nvPr>
            <p:ph type="body" sz="quarter" idx="19" hasCustomPrompt="1"/>
          </p:nvPr>
        </p:nvSpPr>
        <p:spPr>
          <a:xfrm>
            <a:off x="1081956" y="4859145"/>
            <a:ext cx="2994025" cy="1080000"/>
          </a:xfrm>
          <a:prstGeom prst="roundRect">
            <a:avLst/>
          </a:prstGeom>
          <a:solidFill>
            <a:schemeClr val="accent1"/>
          </a:solidFill>
          <a:ln w="28575">
            <a:solidFill>
              <a:schemeClr val="accent2"/>
            </a:solidFill>
          </a:ln>
        </p:spPr>
        <p:txBody>
          <a:bodyPr anchor="ctr">
            <a:normAutofit/>
          </a:bodyPr>
          <a:lstStyle>
            <a:lvl1pPr marL="0" indent="0" algn="ctr">
              <a:buNone/>
              <a:defRPr sz="1600" b="0"/>
            </a:lvl1pPr>
          </a:lstStyle>
          <a:p>
            <a:pPr lvl="0"/>
            <a:r>
              <a:rPr lang="en-US"/>
              <a:t>Other</a:t>
            </a:r>
          </a:p>
        </p:txBody>
      </p:sp>
      <p:pic>
        <p:nvPicPr>
          <p:cNvPr id="11" name="Picture 10">
            <a:extLst>
              <a:ext uri="{FF2B5EF4-FFF2-40B4-BE49-F238E27FC236}">
                <a16:creationId xmlns:a16="http://schemas.microsoft.com/office/drawing/2014/main" id="{7611E0A4-D6C2-44D1-B9FA-CEF1EDEACDB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321474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mn-lt"/>
                <a:ea typeface="+mj-ea"/>
                <a:cs typeface="+mj-cs"/>
              </a:defRPr>
            </a:lvl1pPr>
          </a:lstStyle>
          <a:p>
            <a:r>
              <a:rPr lang="en-GB"/>
              <a:t>Copy the Vote Topic Question Here</a:t>
            </a:r>
            <a:endParaRPr lang="en-US"/>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rgbClr val="97E8D7"/>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rgbClr val="BD60EF"/>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462582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80439" y="3426922"/>
            <a:ext cx="8800676" cy="3259377"/>
          </a:xfrm>
          <a:prstGeom prst="rect">
            <a:avLst/>
          </a:prstGeom>
          <a:solidFill>
            <a:schemeClr val="tx2">
              <a:alpha val="1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1"/>
          </a:solidFill>
          <a:ln w="28575">
            <a:solidFill>
              <a:schemeClr val="accent2"/>
            </a:solidFill>
          </a:ln>
        </p:spPr>
        <p:txBody>
          <a:bodyPr anchor="ctr">
            <a:normAutofit/>
          </a:bodyPr>
          <a:lstStyle>
            <a:lvl1pPr marL="0" indent="0" algn="ctr">
              <a:buNone/>
              <a:defRPr sz="1600" b="0">
                <a:solidFill>
                  <a:schemeClr val="accent6"/>
                </a:solidFill>
              </a:defRPr>
            </a:lvl1pPr>
          </a:lstStyle>
          <a:p>
            <a:pPr lvl="0"/>
            <a:r>
              <a:rPr lang="en-GB"/>
              <a:t>Career spotlight: This is .... He is a .., which means ... </a:t>
            </a:r>
          </a:p>
          <a:p>
            <a:pPr lvl="0"/>
            <a:endParaRPr lang="en-GB"/>
          </a:p>
          <a:p>
            <a:pPr lvl="0"/>
            <a:r>
              <a:rPr lang="en-GB"/>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72126" y="178249"/>
            <a:ext cx="8800676" cy="3240360"/>
          </a:xfrm>
          <a:prstGeom prst="rect">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bg2"/>
          </a:solidFill>
          <a:ln w="28575">
            <a:solidFill>
              <a:srgbClr val="AA32EA"/>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bg2"/>
          </a:solidFill>
          <a:ln w="28575">
            <a:solidFill>
              <a:srgbClr val="AA32EA"/>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2981368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Shape 246">
            <a:extLst>
              <a:ext uri="{FF2B5EF4-FFF2-40B4-BE49-F238E27FC236}">
                <a16:creationId xmlns:a16="http://schemas.microsoft.com/office/drawing/2014/main" id="{EC2CFFFB-4338-4B17-9C17-0C770B558F62}"/>
              </a:ext>
            </a:extLst>
          </p:cNvPr>
          <p:cNvSpPr txBox="1">
            <a:spLocks/>
          </p:cNvSpPr>
          <p:nvPr/>
        </p:nvSpPr>
        <p:spPr>
          <a:xfrm>
            <a:off x="2390613" y="473597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ea typeface="Lato" panose="020F0502020204030203" pitchFamily="34" charset="0"/>
                <a:cs typeface="Lato" panose="020F0502020204030203" pitchFamily="34" charset="0"/>
                <a:sym typeface="Calibri"/>
              </a:rPr>
              <a:t>To have your voice heard!</a:t>
            </a:r>
          </a:p>
        </p:txBody>
      </p:sp>
      <p:pic>
        <p:nvPicPr>
          <p:cNvPr id="8" name="Picture 7">
            <a:hlinkClick r:id="rId2"/>
            <a:extLst>
              <a:ext uri="{FF2B5EF4-FFF2-40B4-BE49-F238E27FC236}">
                <a16:creationId xmlns:a16="http://schemas.microsoft.com/office/drawing/2014/main" id="{6F0CCE7F-BF3C-4F4E-83D0-851D34E9A3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8031" y="2066700"/>
            <a:ext cx="2037547" cy="2409285"/>
          </a:xfrm>
          <a:prstGeom prst="rect">
            <a:avLst/>
          </a:prstGeom>
        </p:spPr>
      </p:pic>
      <p:sp>
        <p:nvSpPr>
          <p:cNvPr id="2" name="TextBox 1">
            <a:extLst>
              <a:ext uri="{FF2B5EF4-FFF2-40B4-BE49-F238E27FC236}">
                <a16:creationId xmlns:a16="http://schemas.microsoft.com/office/drawing/2014/main" id="{C9FCA0FD-013D-496C-914D-1B6F0E4E2473}"/>
              </a:ext>
            </a:extLst>
          </p:cNvPr>
          <p:cNvSpPr txBox="1"/>
          <p:nvPr/>
        </p:nvSpPr>
        <p:spPr>
          <a:xfrm>
            <a:off x="997527" y="534691"/>
            <a:ext cx="7148945" cy="1323439"/>
          </a:xfrm>
          <a:prstGeom prst="rect">
            <a:avLst/>
          </a:prstGeom>
          <a:noFill/>
        </p:spPr>
        <p:txBody>
          <a:bodyPr wrap="square" rtlCol="0" anchor="ctr">
            <a:spAutoFit/>
          </a:bodyPr>
          <a:lstStyle/>
          <a:p>
            <a:pPr algn="ctr"/>
            <a:r>
              <a:rPr lang="en-GB" sz="2400" b="1"/>
              <a:t>Vote Now on…</a:t>
            </a:r>
            <a:r>
              <a:rPr lang="en-GB" sz="2800" b="1"/>
              <a:t/>
            </a:r>
            <a:br>
              <a:rPr lang="en-GB" sz="2800" b="1"/>
            </a:br>
            <a:r>
              <a:rPr lang="en-GB" sz="2800" b="1"/>
              <a:t/>
            </a:r>
            <a:br>
              <a:rPr lang="en-GB" sz="2800" b="1"/>
            </a:br>
            <a:r>
              <a:rPr lang="en-GB" sz="2800" b="1"/>
              <a:t>www.votesforschools.com </a:t>
            </a:r>
          </a:p>
        </p:txBody>
      </p:sp>
      <p:sp>
        <p:nvSpPr>
          <p:cNvPr id="10" name="Rectangle: Rounded Corners 9">
            <a:hlinkClick r:id="rId2"/>
            <a:extLst>
              <a:ext uri="{FF2B5EF4-FFF2-40B4-BE49-F238E27FC236}">
                <a16:creationId xmlns:a16="http://schemas.microsoft.com/office/drawing/2014/main" id="{BAA09533-D7E2-4F4B-939F-6BBF327E3623}"/>
              </a:ext>
            </a:extLst>
          </p:cNvPr>
          <p:cNvSpPr/>
          <p:nvPr/>
        </p:nvSpPr>
        <p:spPr>
          <a:xfrm>
            <a:off x="1936761" y="5559230"/>
            <a:ext cx="6833014" cy="919401"/>
          </a:xfrm>
          <a:prstGeom prst="roundRect">
            <a:avLst/>
          </a:prstGeom>
          <a:solidFill>
            <a:schemeClr val="accent1"/>
          </a:solidFill>
          <a:ln w="28575">
            <a:solidFill>
              <a:schemeClr val="tx2"/>
            </a:solidFill>
          </a:ln>
        </p:spPr>
        <p:txBody>
          <a:bodyPr wrap="square">
            <a:spAutoFit/>
          </a:bodyPr>
          <a:lstStyle/>
          <a:p>
            <a:pPr algn="ctr"/>
            <a:r>
              <a:rPr lang="en-GB" sz="1600" b="1">
                <a:solidFill>
                  <a:srgbClr val="060505"/>
                </a:solidFill>
                <a:latin typeface="+mj-lt"/>
              </a:rPr>
              <a:t>Not sure how? </a:t>
            </a:r>
            <a:r>
              <a:rPr lang="en-GB" sz="1600">
                <a:solidFill>
                  <a:srgbClr val="060505"/>
                </a:solidFill>
                <a:latin typeface="+mj-lt"/>
              </a:rPr>
              <a:t>Click the icon to see a video on how to log your votes! </a:t>
            </a:r>
            <a:r>
              <a:rPr lang="en-GB" sz="1600">
                <a:solidFill>
                  <a:srgbClr val="060505"/>
                </a:solidFill>
              </a:rPr>
              <a:t>If you have any issues, feedback or comments, email </a:t>
            </a:r>
            <a:r>
              <a:rPr lang="en-GB" sz="1600">
                <a:solidFill>
                  <a:srgbClr val="060505"/>
                </a:solidFill>
                <a:hlinkClick r:id="rId4"/>
              </a:rPr>
              <a:t>aisling@votesforschools.com</a:t>
            </a:r>
            <a:endParaRPr lang="en-GB" sz="1600">
              <a:solidFill>
                <a:srgbClr val="060505"/>
              </a:solidFill>
            </a:endParaRPr>
          </a:p>
        </p:txBody>
      </p:sp>
    </p:spTree>
    <p:extLst>
      <p:ext uri="{BB962C8B-B14F-4D97-AF65-F5344CB8AC3E}">
        <p14:creationId xmlns:p14="http://schemas.microsoft.com/office/powerpoint/2010/main" val="3933528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Blank P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977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P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4226473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Main Question Pris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Century Gothic" panose="020B0502020202020204" pitchFamily="34" charset="0"/>
              </a:defRPr>
            </a:lvl1pPr>
          </a:lstStyle>
          <a:p>
            <a:r>
              <a:rPr lang="en-US"/>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070560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isons 4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45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4093967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risons 1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15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199585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822DD32-0D5A-4EB5-88D4-5D09DCA5E318}"/>
              </a:ext>
            </a:extLst>
          </p:cNvPr>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a:t>Centre Question</a:t>
            </a:r>
          </a:p>
        </p:txBody>
      </p:sp>
      <p:pic>
        <p:nvPicPr>
          <p:cNvPr id="4" name="Picture 3">
            <a:extLst>
              <a:ext uri="{FF2B5EF4-FFF2-40B4-BE49-F238E27FC236}">
                <a16:creationId xmlns:a16="http://schemas.microsoft.com/office/drawing/2014/main" id="{72DF12BC-5F83-4042-823D-DADE2A3F7E6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455816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Yes/No P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a:t>Copy the Vote Topic Question Here</a:t>
            </a:r>
            <a:endParaRPr lang="en-US"/>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1501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1058827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rison">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2420849F-8730-4888-8065-7959E366065F}"/>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a:solidFill>
                  <a:srgbClr val="2D2D2D"/>
                </a:solidFill>
                <a:latin typeface="Century Gothic" panose="020B0502020202020204" pitchFamily="34" charset="0"/>
                <a:ea typeface="Lato"/>
                <a:cs typeface="Lato"/>
                <a:sym typeface="Lato"/>
              </a:rPr>
              <a:t> </a:t>
            </a:r>
            <a:r>
              <a:rPr lang="en-GB" sz="1000" b="0" u="none">
                <a:solidFill>
                  <a:srgbClr val="2D2D2D"/>
                </a:solidFill>
                <a:latin typeface="Century Gothic" panose="020B0502020202020204" pitchFamily="34" charset="0"/>
                <a:ea typeface="Lato"/>
                <a:cs typeface="Lato"/>
                <a:sym typeface="Lato"/>
              </a:rPr>
              <a:t>©VotesforPrisons2020</a:t>
            </a:r>
          </a:p>
        </p:txBody>
      </p:sp>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sp>
        <p:nvSpPr>
          <p:cNvPr id="10" name="Rectangle: Rounded Corners 9">
            <a:extLst>
              <a:ext uri="{FF2B5EF4-FFF2-40B4-BE49-F238E27FC236}">
                <a16:creationId xmlns:a16="http://schemas.microsoft.com/office/drawing/2014/main" id="{F6090BD1-D391-4D68-B469-6A02768AE9AA}"/>
              </a:ext>
            </a:extLst>
          </p:cNvPr>
          <p:cNvSpPr/>
          <p:nvPr/>
        </p:nvSpPr>
        <p:spPr>
          <a:xfrm>
            <a:off x="850250" y="5623551"/>
            <a:ext cx="7443497" cy="792087"/>
          </a:xfrm>
          <a:prstGeom prst="roundRect">
            <a:avLst/>
          </a:prstGeom>
          <a:solidFill>
            <a:srgbClr val="E6E6E6"/>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500" b="1">
                <a:solidFill>
                  <a:schemeClr val="tx1"/>
                </a:solidFill>
                <a:latin typeface="Century Gothic"/>
                <a:ea typeface="Lato" panose="020F0502020204030203" pitchFamily="34" charset="0"/>
                <a:cs typeface="Century Gothic"/>
              </a:rPr>
              <a:t>Make your voice heard! </a:t>
            </a:r>
          </a:p>
          <a:p>
            <a:pPr algn="ctr"/>
            <a:r>
              <a:rPr lang="en-GB" sz="1500">
                <a:solidFill>
                  <a:schemeClr val="tx1"/>
                </a:solidFill>
                <a:latin typeface="Century Gothic"/>
                <a:ea typeface="Lato" panose="020F0502020204030203" pitchFamily="34" charset="0"/>
                <a:cs typeface="Century Gothic"/>
              </a:rPr>
              <a:t>If you have any comments about this topic, please ask your teacher to get in touch with us.</a:t>
            </a:r>
          </a:p>
        </p:txBody>
      </p:sp>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19" y="1163074"/>
            <a:ext cx="5703757" cy="707886"/>
          </a:xfrm>
          <a:prstGeom prst="rect">
            <a:avLst/>
          </a:prstGeom>
          <a:noFill/>
        </p:spPr>
        <p:txBody>
          <a:bodyPr wrap="square" rtlCol="0">
            <a:spAutoFit/>
          </a:bodyPr>
          <a:lstStyle/>
          <a:p>
            <a:r>
              <a:rPr lang="en-GB" sz="4000" b="1"/>
              <a:t>Cast your vote now…</a:t>
            </a:r>
          </a:p>
        </p:txBody>
      </p:sp>
    </p:spTree>
    <p:extLst>
      <p:ext uri="{BB962C8B-B14F-4D97-AF65-F5344CB8AC3E}">
        <p14:creationId xmlns:p14="http://schemas.microsoft.com/office/powerpoint/2010/main" val="1334186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922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lle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2806114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Main Question Colle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700" b="1">
                <a:latin typeface="Century Gothic" panose="020B0502020202020204" pitchFamily="34" charset="0"/>
              </a:defRPr>
            </a:lvl1pPr>
          </a:lstStyle>
          <a:p>
            <a:r>
              <a:rPr lang="en-US"/>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428638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llege 4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45 minutes</a:t>
            </a:r>
          </a:p>
        </p:txBody>
      </p:sp>
    </p:spTree>
    <p:extLst>
      <p:ext uri="{BB962C8B-B14F-4D97-AF65-F5344CB8AC3E}">
        <p14:creationId xmlns:p14="http://schemas.microsoft.com/office/powerpoint/2010/main" val="1836089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llege 1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15 minutes</a:t>
            </a:r>
          </a:p>
        </p:txBody>
      </p:sp>
    </p:spTree>
    <p:extLst>
      <p:ext uri="{BB962C8B-B14F-4D97-AF65-F5344CB8AC3E}">
        <p14:creationId xmlns:p14="http://schemas.microsoft.com/office/powerpoint/2010/main" val="3093015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ollege 15 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6B756-08FA-421E-B3AF-6B608F35C80A}"/>
              </a:ext>
            </a:extLst>
          </p:cNvPr>
          <p:cNvSpPr>
            <a:spLocks noGrp="1"/>
          </p:cNvSpPr>
          <p:nvPr>
            <p:ph type="body" sz="quarter" idx="10" hasCustomPrompt="1"/>
          </p:nvPr>
        </p:nvSpPr>
        <p:spPr>
          <a:xfrm>
            <a:off x="629364" y="1577619"/>
            <a:ext cx="7886700" cy="4773613"/>
          </a:xfrm>
          <a:ln>
            <a:solidFill>
              <a:schemeClr val="tx1"/>
            </a:solidFill>
          </a:ln>
        </p:spPr>
        <p:txBody>
          <a:bodyPr>
            <a:normAutofit/>
          </a:bodyPr>
          <a:lstStyle>
            <a:lvl1pPr marL="342900" indent="-342900">
              <a:buAutoNum type="arabicParenR"/>
              <a:defRPr sz="1300"/>
            </a:lvl1pPr>
            <a:lvl2pPr>
              <a:defRPr sz="1300"/>
            </a:lvl2pPr>
            <a:lvl3pPr>
              <a:defRPr sz="1300"/>
            </a:lvl3pPr>
            <a:lvl4pPr>
              <a:defRPr sz="1300"/>
            </a:lvl4pPr>
            <a:lvl5pPr>
              <a:defRPr sz="1300"/>
            </a:lvl5pPr>
          </a:lstStyle>
          <a:p>
            <a:pPr lvl="0"/>
            <a:r>
              <a:rPr lang="en-US"/>
              <a:t>…</a:t>
            </a:r>
          </a:p>
          <a:p>
            <a:pPr lvl="0"/>
            <a:r>
              <a:rPr lang="en-US"/>
              <a:t>…</a:t>
            </a:r>
          </a:p>
          <a:p>
            <a:pPr lvl="0"/>
            <a:r>
              <a:rPr lang="en-US"/>
              <a:t>…</a:t>
            </a:r>
          </a:p>
          <a:p>
            <a:pPr lvl="0"/>
            <a:r>
              <a:rPr lang="en-US"/>
              <a:t>…</a:t>
            </a:r>
          </a:p>
          <a:p>
            <a:pPr lvl="0"/>
            <a:r>
              <a:rPr lang="en-US"/>
              <a:t>…</a:t>
            </a:r>
          </a:p>
          <a:p>
            <a:pPr lvl="0"/>
            <a:r>
              <a:rPr lang="en-US"/>
              <a:t>…</a:t>
            </a:r>
            <a:endParaRPr lang="en-GB"/>
          </a:p>
        </p:txBody>
      </p:sp>
      <p:sp>
        <p:nvSpPr>
          <p:cNvPr id="7" name="Shape 223">
            <a:extLst>
              <a:ext uri="{FF2B5EF4-FFF2-40B4-BE49-F238E27FC236}">
                <a16:creationId xmlns:a16="http://schemas.microsoft.com/office/drawing/2014/main" id="{C7F40F4E-63C1-4B6E-96E5-2E7166BE3984}"/>
              </a:ext>
            </a:extLst>
          </p:cNvPr>
          <p:cNvSpPr/>
          <p:nvPr/>
        </p:nvSpPr>
        <p:spPr>
          <a:xfrm>
            <a:off x="629364" y="1199435"/>
            <a:ext cx="7885269" cy="378184"/>
          </a:xfrm>
          <a:prstGeom prst="rect">
            <a:avLst/>
          </a:prstGeom>
          <a:gradFill flip="none" rotWithShape="1">
            <a:gsLst>
              <a:gs pos="0">
                <a:srgbClr val="BB0F70"/>
              </a:gs>
              <a:gs pos="100000">
                <a:srgbClr val="30AFAF"/>
              </a:gs>
            </a:gsLst>
            <a:lin ang="0" scaled="0"/>
            <a:tileRect/>
          </a:gra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YES/NO</a:t>
            </a:r>
          </a:p>
        </p:txBody>
      </p:sp>
      <p:pic>
        <p:nvPicPr>
          <p:cNvPr id="9" name="Picture 8">
            <a:extLst>
              <a:ext uri="{FF2B5EF4-FFF2-40B4-BE49-F238E27FC236}">
                <a16:creationId xmlns:a16="http://schemas.microsoft.com/office/drawing/2014/main" id="{53049D56-9A99-4D19-BBBC-10CB6E83F87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pic>
        <p:nvPicPr>
          <p:cNvPr id="10" name="Graphic 9" descr="Thumbs up sign">
            <a:extLst>
              <a:ext uri="{FF2B5EF4-FFF2-40B4-BE49-F238E27FC236}">
                <a16:creationId xmlns:a16="http://schemas.microsoft.com/office/drawing/2014/main" id="{061EE302-B13D-4F4B-BFEA-C3DA8D7C7A0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0800000">
            <a:off x="8145985" y="5690463"/>
            <a:ext cx="914400" cy="914400"/>
          </a:xfrm>
          <a:prstGeom prst="rect">
            <a:avLst/>
          </a:prstGeom>
        </p:spPr>
      </p:pic>
      <p:pic>
        <p:nvPicPr>
          <p:cNvPr id="11" name="Graphic 10" descr="Thumbs up sign">
            <a:extLst>
              <a:ext uri="{FF2B5EF4-FFF2-40B4-BE49-F238E27FC236}">
                <a16:creationId xmlns:a16="http://schemas.microsoft.com/office/drawing/2014/main" id="{66F4683F-F1B8-4730-BD97-7183A095E6C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212129" y="5690774"/>
            <a:ext cx="914400" cy="914400"/>
          </a:xfrm>
          <a:prstGeom prst="rect">
            <a:avLst/>
          </a:prstGeom>
        </p:spPr>
      </p:pic>
      <p:sp>
        <p:nvSpPr>
          <p:cNvPr id="12" name="Title 1">
            <a:extLst>
              <a:ext uri="{FF2B5EF4-FFF2-40B4-BE49-F238E27FC236}">
                <a16:creationId xmlns:a16="http://schemas.microsoft.com/office/drawing/2014/main" id="{63D52306-D8B1-4DD9-BAFA-E1BD778160AB}"/>
              </a:ext>
            </a:extLst>
          </p:cNvPr>
          <p:cNvSpPr>
            <a:spLocks noGrp="1"/>
          </p:cNvSpPr>
          <p:nvPr>
            <p:ph type="ctrTitle" hasCustomPrompt="1"/>
          </p:nvPr>
        </p:nvSpPr>
        <p:spPr>
          <a:xfrm>
            <a:off x="1133365" y="252826"/>
            <a:ext cx="6877265" cy="823832"/>
          </a:xfrm>
          <a:prstGeom prst="rect">
            <a:avLst/>
          </a:prstGeom>
        </p:spPr>
        <p:txBody>
          <a:bodyPr>
            <a:normAutofit/>
          </a:bodyPr>
          <a:lstStyle>
            <a:lvl1pPr algn="ctr">
              <a:defRPr sz="2700" b="1">
                <a:latin typeface="Century Gothic" panose="020B0502020202020204" pitchFamily="34" charset="0"/>
              </a:defRPr>
            </a:lvl1pPr>
          </a:lstStyle>
          <a:p>
            <a:r>
              <a:rPr lang="en-US"/>
              <a:t>Centre Question</a:t>
            </a:r>
          </a:p>
        </p:txBody>
      </p:sp>
    </p:spTree>
    <p:extLst>
      <p:ext uri="{BB962C8B-B14F-4D97-AF65-F5344CB8AC3E}">
        <p14:creationId xmlns:p14="http://schemas.microsoft.com/office/powerpoint/2010/main" val="54321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areer Launchpa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1D7AAC-006E-4AAA-A19A-B17FA371EFA2}"/>
              </a:ext>
            </a:extLst>
          </p:cNvPr>
          <p:cNvSpPr/>
          <p:nvPr/>
        </p:nvSpPr>
        <p:spPr>
          <a:xfrm>
            <a:off x="176812" y="3417526"/>
            <a:ext cx="8802000" cy="3276000"/>
          </a:xfrm>
          <a:prstGeom prst="rect">
            <a:avLst/>
          </a:prstGeom>
          <a:solidFill>
            <a:srgbClr val="C93F8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AEA2527-671F-49C9-BE1A-52E69C0FE7CD}"/>
              </a:ext>
            </a:extLst>
          </p:cNvPr>
          <p:cNvSpPr/>
          <p:nvPr/>
        </p:nvSpPr>
        <p:spPr>
          <a:xfrm>
            <a:off x="109261" y="101201"/>
            <a:ext cx="8866240" cy="3317224"/>
          </a:xfrm>
          <a:prstGeom prst="rect">
            <a:avLst/>
          </a:prstGeom>
          <a:solidFill>
            <a:srgbClr val="39CB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solidFill>
                  <a:schemeClr val="accent6"/>
                </a:solidFill>
              </a:defRPr>
            </a:lvl1pPr>
          </a:lstStyle>
          <a:p>
            <a:pPr lvl="0"/>
            <a:r>
              <a:rPr lang="en-GB"/>
              <a:t>Career spotlight: This is .... He is a .., which means ... </a:t>
            </a:r>
          </a:p>
          <a:p>
            <a:pPr lvl="0"/>
            <a:endParaRPr lang="en-GB"/>
          </a:p>
          <a:p>
            <a:pPr lvl="0"/>
            <a:r>
              <a:rPr lang="en-GB"/>
              <a:t>Click him to hear about how he got into a career in ...</a:t>
            </a:r>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66728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68D707C2-7BA7-49C9-BBBE-FE2DFB3B967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77609" y="2467955"/>
            <a:ext cx="6939815" cy="1113270"/>
          </a:xfrm>
          <a:prstGeom prst="rect">
            <a:avLst/>
          </a:prstGeom>
        </p:spPr>
      </p:pic>
      <p:sp>
        <p:nvSpPr>
          <p:cNvPr id="11" name="Shape 96">
            <a:extLst>
              <a:ext uri="{FF2B5EF4-FFF2-40B4-BE49-F238E27FC236}">
                <a16:creationId xmlns:a16="http://schemas.microsoft.com/office/drawing/2014/main" id="{A99762AC-3D98-44C7-B89F-F0413A501885}"/>
              </a:ext>
            </a:extLst>
          </p:cNvPr>
          <p:cNvSpPr txBox="1">
            <a:spLocks/>
          </p:cNvSpPr>
          <p:nvPr/>
        </p:nvSpPr>
        <p:spPr>
          <a:xfrm>
            <a:off x="5172974" y="3024590"/>
            <a:ext cx="3244450"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800" b="1">
                <a:solidFill>
                  <a:srgbClr val="6088EF"/>
                </a:solidFill>
                <a:latin typeface="Century Gothic" panose="020B0502020202020204" pitchFamily="34" charset="0"/>
                <a:ea typeface="Lato"/>
                <a:cs typeface="Lato"/>
                <a:sym typeface="Lato"/>
              </a:rPr>
              <a:t>KS2</a:t>
            </a:r>
          </a:p>
          <a:p>
            <a:pPr algn="r">
              <a:lnSpc>
                <a:spcPct val="150000"/>
              </a:lnSpc>
              <a:spcBef>
                <a:spcPts val="800"/>
              </a:spcBef>
              <a:buClr>
                <a:srgbClr val="97E8D7"/>
              </a:buClr>
              <a:buSzPct val="100000"/>
              <a:buFont typeface="Arial"/>
              <a:buNone/>
            </a:pPr>
            <a:endParaRPr lang="en-GB" sz="4800" b="1">
              <a:solidFill>
                <a:srgbClr val="6088EF"/>
              </a:solidFill>
              <a:latin typeface="Century Gothic" panose="020B0502020202020204" pitchFamily="34" charset="0"/>
              <a:ea typeface="Lato"/>
              <a:cs typeface="Lato"/>
              <a:sym typeface="Lato"/>
            </a:endParaRPr>
          </a:p>
        </p:txBody>
      </p:sp>
      <p:pic>
        <p:nvPicPr>
          <p:cNvPr id="12" name="Picture 11">
            <a:extLst>
              <a:ext uri="{FF2B5EF4-FFF2-40B4-BE49-F238E27FC236}">
                <a16:creationId xmlns:a16="http://schemas.microsoft.com/office/drawing/2014/main" id="{99598F9C-8083-495F-89E8-97B92D4095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69748" y="257360"/>
            <a:ext cx="1139862" cy="2257292"/>
          </a:xfrm>
          <a:prstGeom prst="rect">
            <a:avLst/>
          </a:prstGeom>
        </p:spPr>
      </p:pic>
      <p:pic>
        <p:nvPicPr>
          <p:cNvPr id="13" name="Picture 12" descr="A close up of a logo&#10;&#10;Description automatically generated">
            <a:extLst>
              <a:ext uri="{FF2B5EF4-FFF2-40B4-BE49-F238E27FC236}">
                <a16:creationId xmlns:a16="http://schemas.microsoft.com/office/drawing/2014/main" id="{619F7E51-A50C-4FE6-BAF9-5399E7F57E35}"/>
              </a:ext>
            </a:extLst>
          </p:cNvPr>
          <p:cNvPicPr>
            <a:picLocks noChangeAspect="1"/>
          </p:cNvPicPr>
          <p:nvPr/>
        </p:nvPicPr>
        <p:blipFill>
          <a:blip r:embed="rId4"/>
          <a:stretch>
            <a:fillRect/>
          </a:stretch>
        </p:blipFill>
        <p:spPr>
          <a:xfrm>
            <a:off x="223620" y="5427028"/>
            <a:ext cx="5040000" cy="1219439"/>
          </a:xfrm>
          <a:prstGeom prst="rect">
            <a:avLst/>
          </a:prstGeom>
        </p:spPr>
      </p:pic>
      <p:sp>
        <p:nvSpPr>
          <p:cNvPr id="2" name="Rectangle 1">
            <a:extLst>
              <a:ext uri="{FF2B5EF4-FFF2-40B4-BE49-F238E27FC236}">
                <a16:creationId xmlns:a16="http://schemas.microsoft.com/office/drawing/2014/main" id="{F0AB47B6-A7DE-4AD3-96E9-9363EE3785EE}"/>
              </a:ext>
            </a:extLst>
          </p:cNvPr>
          <p:cNvSpPr/>
          <p:nvPr/>
        </p:nvSpPr>
        <p:spPr>
          <a:xfrm rot="1789485">
            <a:off x="1360052" y="2352501"/>
            <a:ext cx="257695" cy="49045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FB0AF93-F02E-471C-8525-B8A4E8EC8104}"/>
              </a:ext>
            </a:extLst>
          </p:cNvPr>
          <p:cNvSpPr/>
          <p:nvPr/>
        </p:nvSpPr>
        <p:spPr>
          <a:xfrm>
            <a:off x="1360051" y="3275403"/>
            <a:ext cx="257695" cy="30582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F8FF0AA5-BBF4-4B39-9B64-2B2E4BED08A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9745" y="2470612"/>
            <a:ext cx="1079126" cy="1161725"/>
          </a:xfrm>
          <a:prstGeom prst="rect">
            <a:avLst/>
          </a:prstGeom>
        </p:spPr>
      </p:pic>
    </p:spTree>
    <p:extLst>
      <p:ext uri="{BB962C8B-B14F-4D97-AF65-F5344CB8AC3E}">
        <p14:creationId xmlns:p14="http://schemas.microsoft.com/office/powerpoint/2010/main" val="1746901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Yes/No  Colle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a:t>Copy the Vote Topic Question Here</a:t>
            </a:r>
            <a:endParaRPr lang="en-US"/>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877780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4105057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lleges E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19" y="947630"/>
            <a:ext cx="5703757" cy="1384995"/>
          </a:xfrm>
          <a:prstGeom prst="rect">
            <a:avLst/>
          </a:prstGeom>
          <a:noFill/>
        </p:spPr>
        <p:txBody>
          <a:bodyPr wrap="square" rtlCol="0" anchor="ctr">
            <a:spAutoFit/>
          </a:bodyPr>
          <a:lstStyle/>
          <a:p>
            <a:pPr algn="ctr"/>
            <a:r>
              <a:rPr lang="en-GB" sz="2800" b="1"/>
              <a:t>Cast your vote on…</a:t>
            </a:r>
          </a:p>
          <a:p>
            <a:pPr algn="ctr"/>
            <a:endParaRPr lang="en-GB" sz="2800" b="1"/>
          </a:p>
          <a:p>
            <a:pPr algn="ctr"/>
            <a:r>
              <a:rPr lang="en-GB" sz="2800" b="1">
                <a:hlinkClick r:id="rId4"/>
              </a:rPr>
              <a:t>www.votesforschools.com</a:t>
            </a:r>
            <a:r>
              <a:rPr lang="en-GB" sz="2800" b="1"/>
              <a:t> </a:t>
            </a:r>
          </a:p>
        </p:txBody>
      </p:sp>
      <p:sp>
        <p:nvSpPr>
          <p:cNvPr id="9" name="Rectangle: Rounded Corners 8">
            <a:hlinkClick r:id="rId5"/>
            <a:extLst>
              <a:ext uri="{FF2B5EF4-FFF2-40B4-BE49-F238E27FC236}">
                <a16:creationId xmlns:a16="http://schemas.microsoft.com/office/drawing/2014/main" id="{42CB29EC-D773-4F0B-84CC-242883F4191D}"/>
              </a:ext>
            </a:extLst>
          </p:cNvPr>
          <p:cNvSpPr/>
          <p:nvPr/>
        </p:nvSpPr>
        <p:spPr>
          <a:xfrm>
            <a:off x="358893" y="5649827"/>
            <a:ext cx="8426214" cy="868323"/>
          </a:xfrm>
          <a:prstGeom prst="roundRect">
            <a:avLst/>
          </a:prstGeom>
          <a:solidFill>
            <a:srgbClr val="EAB9D5"/>
          </a:solidFill>
          <a:ln w="28575">
            <a:solidFill>
              <a:srgbClr val="BB0F70"/>
            </a:solidFill>
          </a:ln>
        </p:spPr>
        <p:txBody>
          <a:bodyPr wrap="square">
            <a:spAutoFit/>
          </a:bodyPr>
          <a:lstStyle/>
          <a:p>
            <a:pPr algn="ctr"/>
            <a:r>
              <a:rPr lang="en-GB" sz="1500" b="1">
                <a:solidFill>
                  <a:srgbClr val="060505"/>
                </a:solidFill>
                <a:latin typeface="Century Gothic" panose="020B0502020202020204" pitchFamily="34" charset="0"/>
              </a:rPr>
              <a:t>Not sure how? </a:t>
            </a:r>
          </a:p>
          <a:p>
            <a:pPr algn="ctr"/>
            <a:r>
              <a:rPr lang="en-GB" sz="1500">
                <a:solidFill>
                  <a:srgbClr val="060505"/>
                </a:solidFill>
                <a:latin typeface="Century Gothic" panose="020B0502020202020204" pitchFamily="34" charset="0"/>
              </a:rPr>
              <a:t>Click the ballot box to see a video on how to log your votes! </a:t>
            </a:r>
          </a:p>
          <a:p>
            <a:pPr algn="ctr"/>
            <a:r>
              <a:rPr lang="en-GB" sz="1500">
                <a:solidFill>
                  <a:srgbClr val="060505"/>
                </a:solidFill>
                <a:latin typeface="Century Gothic" panose="020B0502020202020204" pitchFamily="34" charset="0"/>
              </a:rPr>
              <a:t>If you have any issues, feedback or comments, email </a:t>
            </a:r>
            <a:r>
              <a:rPr lang="en-GB" sz="1500" b="1">
                <a:solidFill>
                  <a:srgbClr val="30AFAF"/>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georgie@votesforschools.com</a:t>
            </a:r>
            <a:r>
              <a:rPr lang="en-GB" sz="1500">
                <a:solidFill>
                  <a:srgbClr val="060505"/>
                </a:solidFill>
                <a:latin typeface="Century Gothic" panose="020B0502020202020204" pitchFamily="34" charset="0"/>
              </a:rPr>
              <a:t>.</a:t>
            </a:r>
          </a:p>
        </p:txBody>
      </p:sp>
      <p:sp>
        <p:nvSpPr>
          <p:cNvPr id="12" name="Shape 246">
            <a:extLst>
              <a:ext uri="{FF2B5EF4-FFF2-40B4-BE49-F238E27FC236}">
                <a16:creationId xmlns:a16="http://schemas.microsoft.com/office/drawing/2014/main" id="{E6685DE7-3512-4633-8C3A-CEE6EC3DC240}"/>
              </a:ext>
            </a:extLst>
          </p:cNvPr>
          <p:cNvSpPr txBox="1">
            <a:spLocks/>
          </p:cNvSpPr>
          <p:nvPr/>
        </p:nvSpPr>
        <p:spPr>
          <a:xfrm>
            <a:off x="2517060" y="492403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Tree>
    <p:extLst>
      <p:ext uri="{BB962C8B-B14F-4D97-AF65-F5344CB8AC3E}">
        <p14:creationId xmlns:p14="http://schemas.microsoft.com/office/powerpoint/2010/main" val="286867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spTree>
    <p:extLst>
      <p:ext uri="{BB962C8B-B14F-4D97-AF65-F5344CB8AC3E}">
        <p14:creationId xmlns:p14="http://schemas.microsoft.com/office/powerpoint/2010/main" val="357946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780879" y="3832016"/>
            <a:ext cx="3789946" cy="2146261"/>
          </a:xfrm>
          <a:prstGeom prst="cloud">
            <a:avLst/>
          </a:prstGeom>
          <a:solidFill>
            <a:schemeClr val="accent5"/>
          </a:solidFill>
          <a:ln w="28575">
            <a:solidFill>
              <a:schemeClr val="tx2"/>
            </a:solidFill>
          </a:ln>
        </p:spPr>
        <p:txBody>
          <a:bodyPr anchor="ctr">
            <a:normAutofit/>
          </a:bodyPr>
          <a:lstStyle>
            <a:lvl1pPr marL="0" indent="0" algn="ctr">
              <a:buNone/>
              <a:defRPr sz="1600" b="1"/>
            </a:lvl1pPr>
            <a:lvl2pPr marL="457200" indent="0" algn="ctr">
              <a:buNone/>
              <a:defRPr sz="1600"/>
            </a:lvl2pPr>
          </a:lstStyle>
          <a:p>
            <a:pPr lvl="0"/>
            <a:r>
              <a:rPr lang="en-US"/>
              <a:t>Activity Title (X mins)</a:t>
            </a:r>
          </a:p>
          <a:p>
            <a:pPr lvl="1"/>
            <a:r>
              <a:rPr lang="en-US"/>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1137921" y="2371512"/>
            <a:ext cx="2994025" cy="940234"/>
          </a:xfrm>
          <a:prstGeom prst="roundRect">
            <a:avLst/>
          </a:prstGeom>
          <a:solidFill>
            <a:schemeClr val="accent1"/>
          </a:solidFill>
          <a:ln w="28575">
            <a:solidFill>
              <a:schemeClr val="accent2"/>
            </a:solidFill>
          </a:ln>
        </p:spPr>
        <p:txBody>
          <a:bodyPr anchor="ctr">
            <a:normAutofit/>
          </a:bodyPr>
          <a:lstStyle>
            <a:lvl1pPr marL="0" indent="0" algn="ctr">
              <a:buNone/>
              <a:defRPr sz="1600"/>
            </a:lvl1pPr>
          </a:lstStyle>
          <a:p>
            <a:pPr lvl="0"/>
            <a:r>
              <a:rPr lang="en-US"/>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180231" y="2914097"/>
            <a:ext cx="2994025" cy="940234"/>
          </a:xfrm>
          <a:prstGeom prst="roundRect">
            <a:avLst/>
          </a:prstGeom>
          <a:solidFill>
            <a:schemeClr val="accent3"/>
          </a:solidFill>
          <a:ln w="28575">
            <a:solidFill>
              <a:schemeClr val="tx1"/>
            </a:solidFill>
          </a:ln>
        </p:spPr>
        <p:txBody>
          <a:bodyPr anchor="ctr">
            <a:normAutofit/>
          </a:bodyPr>
          <a:lstStyle>
            <a:lvl1pPr marL="0" indent="0" algn="ctr">
              <a:buNone/>
              <a:defRPr sz="1600" b="1"/>
            </a:lvl1pPr>
          </a:lstStyle>
          <a:p>
            <a:pPr lvl="0"/>
            <a:r>
              <a:rPr lang="en-US"/>
              <a:t>SEND/Definition Box:</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180230" y="4037677"/>
            <a:ext cx="2994025" cy="940234"/>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a:t>Teachers note</a:t>
            </a:r>
          </a:p>
        </p:txBody>
      </p:sp>
      <p:sp>
        <p:nvSpPr>
          <p:cNvPr id="9" name="Text Placeholder 7">
            <a:extLst>
              <a:ext uri="{FF2B5EF4-FFF2-40B4-BE49-F238E27FC236}">
                <a16:creationId xmlns:a16="http://schemas.microsoft.com/office/drawing/2014/main" id="{3F182A14-3F1D-476C-86EF-54A1A5D78CEF}"/>
              </a:ext>
            </a:extLst>
          </p:cNvPr>
          <p:cNvSpPr>
            <a:spLocks noGrp="1"/>
          </p:cNvSpPr>
          <p:nvPr>
            <p:ph type="body" sz="quarter" idx="19" hasCustomPrompt="1"/>
          </p:nvPr>
        </p:nvSpPr>
        <p:spPr>
          <a:xfrm>
            <a:off x="1136742" y="1247932"/>
            <a:ext cx="2994025" cy="940234"/>
          </a:xfrm>
          <a:prstGeom prst="roundRect">
            <a:avLst/>
          </a:prstGeom>
          <a:solidFill>
            <a:schemeClr val="bg2"/>
          </a:solidFill>
          <a:ln w="28575">
            <a:solidFill>
              <a:schemeClr val="tx2"/>
            </a:solidFill>
          </a:ln>
        </p:spPr>
        <p:txBody>
          <a:bodyPr anchor="ctr">
            <a:normAutofit/>
          </a:bodyPr>
          <a:lstStyle>
            <a:lvl1pPr marL="0" indent="0" algn="ctr">
              <a:buNone/>
              <a:defRPr sz="1600">
                <a:solidFill>
                  <a:schemeClr val="tx1"/>
                </a:solidFill>
              </a:defRPr>
            </a:lvl1pPr>
          </a:lstStyle>
          <a:p>
            <a:pPr lvl="0"/>
            <a:r>
              <a:rPr lang="en-US"/>
              <a:t>Information box</a:t>
            </a:r>
          </a:p>
        </p:txBody>
      </p:sp>
      <p:sp>
        <p:nvSpPr>
          <p:cNvPr id="7" name="Text Placeholder 6">
            <a:extLst>
              <a:ext uri="{FF2B5EF4-FFF2-40B4-BE49-F238E27FC236}">
                <a16:creationId xmlns:a16="http://schemas.microsoft.com/office/drawing/2014/main" id="{545BC85D-E8AA-4F9D-B69B-46A19BEFAC90}"/>
              </a:ext>
            </a:extLst>
          </p:cNvPr>
          <p:cNvSpPr>
            <a:spLocks noGrp="1"/>
          </p:cNvSpPr>
          <p:nvPr>
            <p:ph type="body" sz="quarter" idx="20" hasCustomPrompt="1"/>
          </p:nvPr>
        </p:nvSpPr>
        <p:spPr>
          <a:xfrm>
            <a:off x="5180230" y="1790517"/>
            <a:ext cx="2995200" cy="940234"/>
          </a:xfrm>
          <a:prstGeom prst="roundRect">
            <a:avLst/>
          </a:prstGeom>
          <a:solidFill>
            <a:schemeClr val="tx2"/>
          </a:solidFill>
          <a:ln w="28575">
            <a:solidFill>
              <a:schemeClr val="bg2"/>
            </a:solidFill>
          </a:ln>
        </p:spPr>
        <p:txBody>
          <a:bodyPr anchor="ctr"/>
          <a:lstStyle>
            <a:lvl1pPr algn="ctr">
              <a:defRPr sz="1600" b="1">
                <a:solidFill>
                  <a:schemeClr val="bg1"/>
                </a:solidFill>
              </a:defRPr>
            </a:lvl1pPr>
            <a:lvl2pPr algn="ctr">
              <a:defRPr sz="1600">
                <a:solidFill>
                  <a:schemeClr val="bg1"/>
                </a:solidFill>
              </a:defRPr>
            </a:lvl2pPr>
          </a:lstStyle>
          <a:p>
            <a:pPr lvl="0"/>
            <a:r>
              <a:rPr lang="en-US"/>
              <a:t>Challenge:</a:t>
            </a:r>
          </a:p>
          <a:p>
            <a:pPr lvl="1"/>
            <a:r>
              <a:rPr lang="en-US"/>
              <a:t>Information</a:t>
            </a:r>
          </a:p>
        </p:txBody>
      </p:sp>
      <p:pic>
        <p:nvPicPr>
          <p:cNvPr id="14" name="Picture 13">
            <a:extLst>
              <a:ext uri="{FF2B5EF4-FFF2-40B4-BE49-F238E27FC236}">
                <a16:creationId xmlns:a16="http://schemas.microsoft.com/office/drawing/2014/main" id="{5EC2DD7D-13A1-4654-9AF7-342A85C83E1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80283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13428" y="274639"/>
            <a:ext cx="6350924" cy="1199413"/>
          </a:xfrm>
        </p:spPr>
        <p:txBody>
          <a:bodyPr>
            <a:normAutofit/>
          </a:bodyPr>
          <a:lstStyle>
            <a:lvl1pPr algn="ctr">
              <a:defRPr lang="en-US" sz="2800" b="1" kern="1200" dirty="0">
                <a:solidFill>
                  <a:schemeClr val="tx1"/>
                </a:solidFill>
                <a:latin typeface="+mn-lt"/>
                <a:ea typeface="+mj-ea"/>
                <a:cs typeface="+mj-cs"/>
              </a:defRPr>
            </a:lvl1pPr>
          </a:lstStyle>
          <a:p>
            <a:r>
              <a:rPr lang="en-GB"/>
              <a:t>Copy the Vote Topic Question Here</a:t>
            </a:r>
            <a:endParaRPr lang="en-US"/>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pic>
        <p:nvPicPr>
          <p:cNvPr id="17" name="Picture 16">
            <a:extLst>
              <a:ext uri="{FF2B5EF4-FFF2-40B4-BE49-F238E27FC236}">
                <a16:creationId xmlns:a16="http://schemas.microsoft.com/office/drawing/2014/main" id="{80F29C03-D938-433F-A1E7-4F12140050D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38443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28070" y="3420376"/>
            <a:ext cx="8878297" cy="3259377"/>
          </a:xfrm>
          <a:prstGeom prst="rect">
            <a:avLst/>
          </a:prstGeom>
          <a:solidFill>
            <a:srgbClr val="EF3340">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lvl1pPr>
          </a:lstStyle>
          <a:p>
            <a:pPr lvl="0"/>
            <a:r>
              <a:rPr lang="en-GB"/>
              <a:t>Career spotlight: This is .... He is a .., which means ... </a:t>
            </a:r>
          </a:p>
          <a:p>
            <a:pPr lvl="0"/>
            <a:endParaRPr lang="en-GB"/>
          </a:p>
          <a:p>
            <a:pPr lvl="0"/>
            <a:r>
              <a:rPr lang="en-GB"/>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19757" y="178249"/>
            <a:ext cx="8877984" cy="3240360"/>
          </a:xfrm>
          <a:prstGeom prst="rect">
            <a:avLst/>
          </a:prstGeom>
          <a:solidFill>
            <a:srgbClr val="80A0F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3861265"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a:t>Place hyperlink to </a:t>
            </a:r>
            <a:r>
              <a:rPr lang="en-US" err="1"/>
              <a:t>SafeShare</a:t>
            </a:r>
            <a:r>
              <a:rPr lang="en-US"/>
              <a:t> video here</a:t>
            </a:r>
            <a:endParaRPr lang="en-GB"/>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lvl1pPr>
          </a:lstStyle>
          <a:p>
            <a:pPr lvl="0"/>
            <a:r>
              <a:rPr lang="en-US"/>
              <a:t>Further information about the topic.</a:t>
            </a:r>
          </a:p>
        </p:txBody>
      </p:sp>
    </p:spTree>
    <p:extLst>
      <p:ext uri="{BB962C8B-B14F-4D97-AF65-F5344CB8AC3E}">
        <p14:creationId xmlns:p14="http://schemas.microsoft.com/office/powerpoint/2010/main" val="85270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pic>
        <p:nvPicPr>
          <p:cNvPr id="12" name="Picture 11">
            <a:hlinkClick r:id="rId2"/>
            <a:extLst>
              <a:ext uri="{FF2B5EF4-FFF2-40B4-BE49-F238E27FC236}">
                <a16:creationId xmlns:a16="http://schemas.microsoft.com/office/drawing/2014/main" id="{B52A438F-2695-440D-854D-0CC3F37C78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12020" y="2081054"/>
            <a:ext cx="1319960" cy="2613944"/>
          </a:xfrm>
          <a:prstGeom prst="rect">
            <a:avLst/>
          </a:prstGeom>
        </p:spPr>
      </p:pic>
      <p:sp>
        <p:nvSpPr>
          <p:cNvPr id="17" name="Shape 246">
            <a:extLst>
              <a:ext uri="{FF2B5EF4-FFF2-40B4-BE49-F238E27FC236}">
                <a16:creationId xmlns:a16="http://schemas.microsoft.com/office/drawing/2014/main" id="{8AFFC216-EEEB-467D-8388-03354B848E3A}"/>
              </a:ext>
            </a:extLst>
          </p:cNvPr>
          <p:cNvSpPr txBox="1">
            <a:spLocks/>
          </p:cNvSpPr>
          <p:nvPr/>
        </p:nvSpPr>
        <p:spPr>
          <a:xfrm>
            <a:off x="2517061" y="491063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ea typeface="Lato" panose="020F0502020204030203" pitchFamily="34" charset="0"/>
                <a:cs typeface="Lato" panose="020F0502020204030203" pitchFamily="34" charset="0"/>
                <a:sym typeface="Calibri"/>
              </a:rPr>
              <a:t>To have your voice heard!</a:t>
            </a:r>
          </a:p>
        </p:txBody>
      </p:sp>
      <p:pic>
        <p:nvPicPr>
          <p:cNvPr id="21" name="Picture 20">
            <a:extLst>
              <a:ext uri="{FF2B5EF4-FFF2-40B4-BE49-F238E27FC236}">
                <a16:creationId xmlns:a16="http://schemas.microsoft.com/office/drawing/2014/main" id="{57C681F7-8021-46FE-BF20-494C76A5D9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6735042" y="494148"/>
            <a:ext cx="499626" cy="595324"/>
          </a:xfrm>
          <a:prstGeom prst="rect">
            <a:avLst/>
          </a:prstGeom>
        </p:spPr>
      </p:pic>
      <p:pic>
        <p:nvPicPr>
          <p:cNvPr id="22" name="Picture 21">
            <a:extLst>
              <a:ext uri="{FF2B5EF4-FFF2-40B4-BE49-F238E27FC236}">
                <a16:creationId xmlns:a16="http://schemas.microsoft.com/office/drawing/2014/main" id="{065A866F-2833-4390-B33F-EC2AE32C86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1492" y="1053397"/>
            <a:ext cx="993753" cy="956220"/>
          </a:xfrm>
          <a:prstGeom prst="rect">
            <a:avLst/>
          </a:prstGeom>
        </p:spPr>
      </p:pic>
      <p:pic>
        <p:nvPicPr>
          <p:cNvPr id="23" name="Picture 22">
            <a:extLst>
              <a:ext uri="{FF2B5EF4-FFF2-40B4-BE49-F238E27FC236}">
                <a16:creationId xmlns:a16="http://schemas.microsoft.com/office/drawing/2014/main" id="{07CC0623-67D0-4915-81A6-24FED169EC7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2" name="TextBox 1">
            <a:extLst>
              <a:ext uri="{FF2B5EF4-FFF2-40B4-BE49-F238E27FC236}">
                <a16:creationId xmlns:a16="http://schemas.microsoft.com/office/drawing/2014/main" id="{55D89BCA-8D45-46A4-9D50-7C9779FEBA2A}"/>
              </a:ext>
            </a:extLst>
          </p:cNvPr>
          <p:cNvSpPr txBox="1"/>
          <p:nvPr/>
        </p:nvSpPr>
        <p:spPr>
          <a:xfrm>
            <a:off x="1295635" y="572758"/>
            <a:ext cx="6552728" cy="1292662"/>
          </a:xfrm>
          <a:prstGeom prst="rect">
            <a:avLst/>
          </a:prstGeom>
          <a:noFill/>
        </p:spPr>
        <p:txBody>
          <a:bodyPr wrap="square" rtlCol="0">
            <a:spAutoFit/>
          </a:bodyPr>
          <a:lstStyle/>
          <a:p>
            <a:pPr algn="ctr"/>
            <a: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t>Vote Now on…</a:t>
            </a:r>
            <a:r>
              <a:rPr lang="en-GB" sz="2600" kern="1200">
                <a:solidFill>
                  <a:schemeClr val="tx1"/>
                </a:solidFill>
                <a:latin typeface="+mn-lt"/>
                <a:ea typeface="Lato" panose="020F0502020204030203" pitchFamily="34" charset="0"/>
                <a:cs typeface="Lato" panose="020F0502020204030203" pitchFamily="34" charset="0"/>
                <a:sym typeface="Calibri"/>
              </a:rPr>
              <a:t/>
            </a:r>
            <a:br>
              <a:rPr lang="en-GB" sz="2600" kern="1200">
                <a:solidFill>
                  <a:schemeClr val="tx1"/>
                </a:solidFill>
                <a:latin typeface="+mn-lt"/>
                <a:ea typeface="Lato" panose="020F0502020204030203" pitchFamily="34" charset="0"/>
                <a:cs typeface="Lato" panose="020F0502020204030203" pitchFamily="34" charset="0"/>
                <a:sym typeface="Calibri"/>
              </a:rPr>
            </a:br>
            <a: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t/>
            </a:r>
            <a:b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br>
            <a:r>
              <a:rPr lang="en-GB" sz="2600" b="1" i="0" u="sng" strike="noStrike" kern="1200" cap="none">
                <a:solidFill>
                  <a:schemeClr val="tx1"/>
                </a:solidFill>
                <a:latin typeface="+mn-lt"/>
                <a:ea typeface="Lato" panose="020F0502020204030203" pitchFamily="34" charset="0"/>
                <a:cs typeface="Lato" panose="020F0502020204030203" pitchFamily="34" charset="0"/>
                <a:sym typeface="Calibri"/>
              </a:rPr>
              <a:t>www.votesforschools.com</a:t>
            </a:r>
            <a: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t> </a:t>
            </a:r>
            <a:endParaRPr lang="en-GB" sz="2600"/>
          </a:p>
        </p:txBody>
      </p:sp>
    </p:spTree>
    <p:extLst>
      <p:ext uri="{BB962C8B-B14F-4D97-AF65-F5344CB8AC3E}">
        <p14:creationId xmlns:p14="http://schemas.microsoft.com/office/powerpoint/2010/main" val="408219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4277973187"/>
      </p:ext>
    </p:extLst>
  </p:cSld>
  <p:clrMap bg1="dk1" tx1="lt1" bg2="dk2" tx2="lt2" accent1="accent1" accent2="accent2" accent3="accent3" accent4="accent4" accent5="accent5" accent6="accent6" hlink="hlink" folHlink="folHlink"/>
  <p:sldLayoutIdLst>
    <p:sldLayoutId id="2147483662" r:id="rId1"/>
    <p:sldLayoutId id="2147483665" r:id="rId2"/>
    <p:sldLayoutId id="2147483674" r:id="rId3"/>
    <p:sldLayoutId id="2147483661" r:id="rId4"/>
    <p:sldLayoutId id="2147483663" r:id="rId5"/>
    <p:sldLayoutId id="2147483664" r:id="rId6"/>
    <p:sldLayoutId id="2147483668" r:id="rId7"/>
    <p:sldLayoutId id="2147483669" r:id="rId8"/>
    <p:sldLayoutId id="2147483673" r:id="rId9"/>
    <p:sldLayoutId id="2147483747" r:id="rId10"/>
    <p:sldLayoutId id="2147483748" r:id="rId11"/>
    <p:sldLayoutId id="2147483749" r:id="rId12"/>
    <p:sldLayoutId id="2147483750" r:id="rId13"/>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94E7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641697784"/>
      </p:ext>
    </p:extLst>
  </p:cSld>
  <p:clrMap bg1="dk1" tx1="lt1" bg2="dk2" tx2="lt2" accent1="accent1" accent2="accent2" accent3="accent3" accent4="accent4" accent5="accent5" accent6="accent6" hlink="hlink" folHlink="folHlink"/>
  <p:sldLayoutIdLst>
    <p:sldLayoutId id="2147483701" r:id="rId1"/>
    <p:sldLayoutId id="2147483692" r:id="rId2"/>
    <p:sldLayoutId id="2147483688" r:id="rId3"/>
    <p:sldLayoutId id="2147483687" r:id="rId4"/>
    <p:sldLayoutId id="2147483700" r:id="rId5"/>
    <p:sldLayoutId id="2147483689" r:id="rId6"/>
    <p:sldLayoutId id="2147483690" r:id="rId7"/>
    <p:sldLayoutId id="2147483691" r:id="rId8"/>
    <p:sldLayoutId id="2147483695" r:id="rId9"/>
    <p:sldLayoutId id="2147483696" r:id="rId10"/>
    <p:sldLayoutId id="2147483697"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hape 245">
            <a:extLst>
              <a:ext uri="{FF2B5EF4-FFF2-40B4-BE49-F238E27FC236}">
                <a16:creationId xmlns:a16="http://schemas.microsoft.com/office/drawing/2014/main"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a:solidFill>
                  <a:srgbClr val="2D2D2D"/>
                </a:solidFill>
                <a:latin typeface="Century Gothic" panose="020B0502020202020204" pitchFamily="34" charset="0"/>
                <a:ea typeface="Lato"/>
                <a:cs typeface="Lato"/>
                <a:sym typeface="Lato"/>
              </a:rPr>
              <a:t> </a:t>
            </a:r>
            <a:r>
              <a:rPr lang="en-GB" sz="1000" b="0" u="none">
                <a:solidFill>
                  <a:srgbClr val="2D2D2D"/>
                </a:solidFill>
                <a:latin typeface="Century Gothic" panose="020B0502020202020204" pitchFamily="34" charset="0"/>
                <a:ea typeface="Lato"/>
                <a:cs typeface="Lato"/>
                <a:sym typeface="Lato"/>
              </a:rPr>
              <a:t>©VotesforPrisons2020</a:t>
            </a:r>
          </a:p>
        </p:txBody>
      </p:sp>
    </p:spTree>
    <p:extLst>
      <p:ext uri="{BB962C8B-B14F-4D97-AF65-F5344CB8AC3E}">
        <p14:creationId xmlns:p14="http://schemas.microsoft.com/office/powerpoint/2010/main" val="536183524"/>
      </p:ext>
    </p:extLst>
  </p:cSld>
  <p:clrMap bg1="dk1" tx1="lt1" bg2="dk2" tx2="lt2" accent1="accent1" accent2="accent2" accent3="accent3" accent4="accent4" accent5="accent5" accent6="accent6" hlink="hlink" folHlink="folHlink"/>
  <p:sldLayoutIdLst>
    <p:sldLayoutId id="2147483718" r:id="rId1"/>
    <p:sldLayoutId id="2147483714" r:id="rId2"/>
    <p:sldLayoutId id="2147483716" r:id="rId3"/>
    <p:sldLayoutId id="2147483719" r:id="rId4"/>
    <p:sldLayoutId id="2147483720" r:id="rId5"/>
    <p:sldLayoutId id="2147483715" r:id="rId6"/>
    <p:sldLayoutId id="2147483717" r:id="rId7"/>
    <p:sldLayoutId id="2147483703" r:id="rId8"/>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hape 245">
            <a:extLst>
              <a:ext uri="{FF2B5EF4-FFF2-40B4-BE49-F238E27FC236}">
                <a16:creationId xmlns:a16="http://schemas.microsoft.com/office/drawing/2014/main"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a:solidFill>
                  <a:srgbClr val="2D2D2D"/>
                </a:solidFill>
                <a:latin typeface="Century Gothic" panose="020B0502020202020204" pitchFamily="34" charset="0"/>
                <a:ea typeface="Lato"/>
                <a:cs typeface="Lato"/>
                <a:sym typeface="Lato"/>
              </a:rPr>
              <a:t> </a:t>
            </a:r>
            <a:r>
              <a:rPr lang="en-GB" sz="1000" b="0" u="none">
                <a:solidFill>
                  <a:srgbClr val="2D2D2D"/>
                </a:solidFill>
                <a:latin typeface="Century Gothic" panose="020B0502020202020204" pitchFamily="34" charset="0"/>
                <a:ea typeface="Lato"/>
                <a:cs typeface="Lato"/>
                <a:sym typeface="Lato"/>
              </a:rPr>
              <a:t>©VotesforColleges2020</a:t>
            </a:r>
          </a:p>
        </p:txBody>
      </p:sp>
    </p:spTree>
    <p:extLst>
      <p:ext uri="{BB962C8B-B14F-4D97-AF65-F5344CB8AC3E}">
        <p14:creationId xmlns:p14="http://schemas.microsoft.com/office/powerpoint/2010/main" val="3166575188"/>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42" r:id="rId5"/>
    <p:sldLayoutId id="2147483744" r:id="rId6"/>
    <p:sldLayoutId id="2147483743" r:id="rId7"/>
    <p:sldLayoutId id="2147483739" r:id="rId8"/>
    <p:sldLayoutId id="2147483740" r:id="rId9"/>
    <p:sldLayoutId id="2147483741" r:id="rId10"/>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95.svg"/><Relationship Id="rId3" Type="http://schemas.openxmlformats.org/officeDocument/2006/relationships/image" Target="../media/image40.png"/><Relationship Id="rId7" Type="http://schemas.openxmlformats.org/officeDocument/2006/relationships/image" Target="../media/image89.svg"/><Relationship Id="rId12"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93.svg"/><Relationship Id="rId5" Type="http://schemas.openxmlformats.org/officeDocument/2006/relationships/image" Target="../media/image87.svg"/><Relationship Id="rId10" Type="http://schemas.openxmlformats.org/officeDocument/2006/relationships/image" Target="../media/image72.png"/><Relationship Id="rId4" Type="http://schemas.openxmlformats.org/officeDocument/2006/relationships/image" Target="../media/image69.png"/><Relationship Id="rId9" Type="http://schemas.openxmlformats.org/officeDocument/2006/relationships/image" Target="../media/image91.sv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59.png"/><Relationship Id="rId5" Type="http://schemas.openxmlformats.org/officeDocument/2006/relationships/image" Target="../media/image40.png"/><Relationship Id="rId10" Type="http://schemas.openxmlformats.org/officeDocument/2006/relationships/image" Target="../media/image58.png"/><Relationship Id="rId4" Type="http://schemas.openxmlformats.org/officeDocument/2006/relationships/image" Target="../media/image9.png"/><Relationship Id="rId9"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1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78.jpe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59.png"/><Relationship Id="rId5" Type="http://schemas.openxmlformats.org/officeDocument/2006/relationships/image" Target="../media/image40.png"/><Relationship Id="rId10" Type="http://schemas.openxmlformats.org/officeDocument/2006/relationships/image" Target="../media/image58.png"/><Relationship Id="rId4" Type="http://schemas.openxmlformats.org/officeDocument/2006/relationships/image" Target="../media/image9.png"/><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9.png"/><Relationship Id="rId7" Type="http://schemas.openxmlformats.org/officeDocument/2006/relationships/diagramData" Target="../diagrams/data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4.svg"/><Relationship Id="rId11" Type="http://schemas.microsoft.com/office/2007/relationships/diagramDrawing" Target="../diagrams/drawing1.xml"/><Relationship Id="rId5" Type="http://schemas.openxmlformats.org/officeDocument/2006/relationships/image" Target="../media/image80.png"/><Relationship Id="rId10" Type="http://schemas.openxmlformats.org/officeDocument/2006/relationships/diagramColors" Target="../diagrams/colors1.xml"/><Relationship Id="rId4" Type="http://schemas.openxmlformats.org/officeDocument/2006/relationships/image" Target="../media/image102.svg"/><Relationship Id="rId9"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81.jpeg"/><Relationship Id="rId4" Type="http://schemas.openxmlformats.org/officeDocument/2006/relationships/diagramData" Target="../diagrams/data2.xml"/><Relationship Id="rId9" Type="http://schemas.openxmlformats.org/officeDocument/2006/relationships/hyperlink" Target="https://safeshare.tv/x/OCUlE5ldPvM" TargetMode="Externa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82.jpeg"/><Relationship Id="rId4" Type="http://schemas.openxmlformats.org/officeDocument/2006/relationships/diagramData" Target="../diagrams/data3.xml"/><Relationship Id="rId9" Type="http://schemas.openxmlformats.org/officeDocument/2006/relationships/image" Target="../media/image49.jpeg"/></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84.jpeg"/><Relationship Id="rId4" Type="http://schemas.openxmlformats.org/officeDocument/2006/relationships/diagramData" Target="../diagrams/data4.xml"/><Relationship Id="rId9" Type="http://schemas.openxmlformats.org/officeDocument/2006/relationships/image" Target="../media/image83.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5.jpeg"/><Relationship Id="rId7" Type="http://schemas.openxmlformats.org/officeDocument/2006/relationships/diagramQuickStyle" Target="../diagrams/quickStyle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86.jpeg"/><Relationship Id="rId4" Type="http://schemas.openxmlformats.org/officeDocument/2006/relationships/image" Target="../media/image9.png"/><Relationship Id="rId9" Type="http://schemas.microsoft.com/office/2007/relationships/diagramDrawing" Target="../diagrams/drawing5.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8.jpeg"/><Relationship Id="rId4" Type="http://schemas.openxmlformats.org/officeDocument/2006/relationships/image" Target="../media/image24.png"/><Relationship Id="rId9" Type="http://schemas.openxmlformats.org/officeDocument/2006/relationships/image" Target="../media/image31.svg"/></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87.jpe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92.jpe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9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90.jpeg"/><Relationship Id="rId5" Type="http://schemas.openxmlformats.org/officeDocument/2006/relationships/diagramQuickStyle" Target="../diagrams/quickStyle7.xml"/><Relationship Id="rId10" Type="http://schemas.openxmlformats.org/officeDocument/2006/relationships/image" Target="../media/image89.jpeg"/><Relationship Id="rId4" Type="http://schemas.openxmlformats.org/officeDocument/2006/relationships/diagramLayout" Target="../diagrams/layout7.xml"/><Relationship Id="rId9" Type="http://schemas.openxmlformats.org/officeDocument/2006/relationships/image" Target="../media/image88.jpeg"/></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94.png"/><Relationship Id="rId4" Type="http://schemas.openxmlformats.org/officeDocument/2006/relationships/diagramData" Target="../diagrams/data8.xml"/><Relationship Id="rId9" Type="http://schemas.openxmlformats.org/officeDocument/2006/relationships/image" Target="../media/image93.jpeg"/></Relationships>
</file>

<file path=ppt/slides/_rels/slide23.xml.rels><?xml version="1.0" encoding="UTF-8" standalone="yes"?>
<Relationships xmlns="http://schemas.openxmlformats.org/package/2006/relationships"><Relationship Id="rId8" Type="http://schemas.microsoft.com/office/2007/relationships/diagramDrawing" Target="../diagrams/drawing9.xml"/><Relationship Id="rId13" Type="http://schemas.openxmlformats.org/officeDocument/2006/relationships/image" Target="../media/image71.png"/><Relationship Id="rId3" Type="http://schemas.openxmlformats.org/officeDocument/2006/relationships/image" Target="../media/image9.png"/><Relationship Id="rId7" Type="http://schemas.openxmlformats.org/officeDocument/2006/relationships/diagramColors" Target="../diagrams/colors9.xml"/><Relationship Id="rId12" Type="http://schemas.openxmlformats.org/officeDocument/2006/relationships/image" Target="../media/image89.svg"/><Relationship Id="rId2" Type="http://schemas.openxmlformats.org/officeDocument/2006/relationships/notesSlide" Target="../notesSlides/notesSlide22.xml"/><Relationship Id="rId16" Type="http://schemas.openxmlformats.org/officeDocument/2006/relationships/image" Target="../media/image93.svg"/><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image" Target="../media/image70.png"/><Relationship Id="rId5" Type="http://schemas.openxmlformats.org/officeDocument/2006/relationships/diagramLayout" Target="../diagrams/layout9.xml"/><Relationship Id="rId15" Type="http://schemas.openxmlformats.org/officeDocument/2006/relationships/image" Target="../media/image72.png"/><Relationship Id="rId10" Type="http://schemas.openxmlformats.org/officeDocument/2006/relationships/image" Target="../media/image87.svg"/><Relationship Id="rId4" Type="http://schemas.openxmlformats.org/officeDocument/2006/relationships/diagramData" Target="../diagrams/data9.xml"/><Relationship Id="rId9" Type="http://schemas.openxmlformats.org/officeDocument/2006/relationships/image" Target="../media/image69.png"/><Relationship Id="rId14" Type="http://schemas.openxmlformats.org/officeDocument/2006/relationships/image" Target="../media/image91.sv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59.png"/><Relationship Id="rId5" Type="http://schemas.openxmlformats.org/officeDocument/2006/relationships/image" Target="../media/image40.png"/><Relationship Id="rId10" Type="http://schemas.openxmlformats.org/officeDocument/2006/relationships/image" Target="../media/image58.png"/><Relationship Id="rId4" Type="http://schemas.openxmlformats.org/officeDocument/2006/relationships/image" Target="../media/image9.png"/><Relationship Id="rId9"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5.png"/><Relationship Id="rId7" Type="http://schemas.openxmlformats.org/officeDocument/2006/relationships/image" Target="../media/image99.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png"/><Relationship Id="rId9" Type="http://schemas.openxmlformats.org/officeDocument/2006/relationships/image" Target="../media/image101.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2.jpeg"/><Relationship Id="rId5" Type="http://schemas.openxmlformats.org/officeDocument/2006/relationships/image" Target="../media/image96.png"/><Relationship Id="rId4" Type="http://schemas.openxmlformats.org/officeDocument/2006/relationships/image" Target="../media/image95.png"/></Relationships>
</file>

<file path=ppt/slides/_rels/slide2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96.png"/><Relationship Id="rId4" Type="http://schemas.openxmlformats.org/officeDocument/2006/relationships/image" Target="../media/image95.png"/></Relationships>
</file>

<file path=ppt/slides/_rels/slide2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96.png"/><Relationship Id="rId4" Type="http://schemas.openxmlformats.org/officeDocument/2006/relationships/image" Target="../media/image95.png"/></Relationships>
</file>

<file path=ppt/slides/_rels/slide2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96.png"/><Relationship Id="rId4" Type="http://schemas.openxmlformats.org/officeDocument/2006/relationships/image" Target="../media/image95.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06.jpeg"/><Relationship Id="rId5" Type="http://schemas.openxmlformats.org/officeDocument/2006/relationships/image" Target="../media/image96.png"/><Relationship Id="rId4" Type="http://schemas.openxmlformats.org/officeDocument/2006/relationships/image" Target="../media/image95.png"/></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59.png"/><Relationship Id="rId5" Type="http://schemas.openxmlformats.org/officeDocument/2006/relationships/image" Target="../media/image40.png"/><Relationship Id="rId10" Type="http://schemas.openxmlformats.org/officeDocument/2006/relationships/image" Target="../media/image58.png"/><Relationship Id="rId4" Type="http://schemas.openxmlformats.org/officeDocument/2006/relationships/image" Target="../media/image9.png"/><Relationship Id="rId9" Type="http://schemas.openxmlformats.org/officeDocument/2006/relationships/image" Target="../media/image57.png"/></Relationships>
</file>

<file path=ppt/slides/_rels/slide32.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7.wmf"/><Relationship Id="rId7" Type="http://schemas.openxmlformats.org/officeDocument/2006/relationships/image" Target="../media/image109.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08.png"/><Relationship Id="rId4" Type="http://schemas.openxmlformats.org/officeDocument/2006/relationships/hyperlink" Target="https://www.bbc.co.uk/iplayer/episode/b0bpwm2m/doctor-who-series-11-3-ros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11.tif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eg"/></Relationships>
</file>

<file path=ppt/slides/_rels/slide5.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5.sv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image" Target="../media/image46.png"/><Relationship Id="rId17" Type="http://schemas.openxmlformats.org/officeDocument/2006/relationships/image" Target="../media/image59.svg"/><Relationship Id="rId2" Type="http://schemas.openxmlformats.org/officeDocument/2006/relationships/notesSlide" Target="../notesSlides/notesSlide5.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9.svg"/><Relationship Id="rId11" Type="http://schemas.openxmlformats.org/officeDocument/2006/relationships/image" Target="../media/image40.png"/><Relationship Id="rId5" Type="http://schemas.openxmlformats.org/officeDocument/2006/relationships/image" Target="../media/image43.png"/><Relationship Id="rId15" Type="http://schemas.openxmlformats.org/officeDocument/2006/relationships/image" Target="../media/image57.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45.png"/><Relationship Id="rId1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59.png"/><Relationship Id="rId5" Type="http://schemas.openxmlformats.org/officeDocument/2006/relationships/image" Target="../media/image40.png"/><Relationship Id="rId10" Type="http://schemas.openxmlformats.org/officeDocument/2006/relationships/image" Target="../media/image58.png"/><Relationship Id="rId4" Type="http://schemas.openxmlformats.org/officeDocument/2006/relationships/image" Target="../media/image9.png"/><Relationship Id="rId9" Type="http://schemas.openxmlformats.org/officeDocument/2006/relationships/image" Target="../media/image57.png"/></Relationships>
</file>

<file path=ppt/slides/_rels/slide8.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64.png"/><Relationship Id="rId3" Type="http://schemas.openxmlformats.org/officeDocument/2006/relationships/image" Target="../media/image55.png"/><Relationship Id="rId7" Type="http://schemas.openxmlformats.org/officeDocument/2006/relationships/image" Target="../media/image61.png"/><Relationship Id="rId12" Type="http://schemas.openxmlformats.org/officeDocument/2006/relationships/image" Target="../media/image78.svg"/><Relationship Id="rId2" Type="http://schemas.openxmlformats.org/officeDocument/2006/relationships/notesSlide" Target="../notesSlides/notesSlide8.xml"/><Relationship Id="rId16" Type="http://schemas.openxmlformats.org/officeDocument/2006/relationships/image" Target="../media/image82.svg"/><Relationship Id="rId1" Type="http://schemas.openxmlformats.org/officeDocument/2006/relationships/slideLayout" Target="../slideLayouts/slideLayout12.xml"/><Relationship Id="rId6" Type="http://schemas.openxmlformats.org/officeDocument/2006/relationships/image" Target="../media/image72.svg"/><Relationship Id="rId11" Type="http://schemas.openxmlformats.org/officeDocument/2006/relationships/image" Target="../media/image63.png"/><Relationship Id="rId5" Type="http://schemas.openxmlformats.org/officeDocument/2006/relationships/image" Target="../media/image60.png"/><Relationship Id="rId15" Type="http://schemas.openxmlformats.org/officeDocument/2006/relationships/image" Target="../media/image65.png"/><Relationship Id="rId10" Type="http://schemas.openxmlformats.org/officeDocument/2006/relationships/image" Target="../media/image76.svg"/><Relationship Id="rId4" Type="http://schemas.openxmlformats.org/officeDocument/2006/relationships/image" Target="../media/image40.png"/><Relationship Id="rId9" Type="http://schemas.openxmlformats.org/officeDocument/2006/relationships/image" Target="../media/image62.png"/><Relationship Id="rId14" Type="http://schemas.openxmlformats.org/officeDocument/2006/relationships/image" Target="../media/image80.sv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8E4E48F6-DCD7-4F58-BFEF-358ADC6CBF22}"/>
              </a:ext>
            </a:extLst>
          </p:cNvPr>
          <p:cNvPicPr>
            <a:picLocks noChangeAspect="1"/>
          </p:cNvPicPr>
          <p:nvPr/>
        </p:nvPicPr>
        <p:blipFill>
          <a:blip r:embed="rId3"/>
          <a:stretch>
            <a:fillRect/>
          </a:stretch>
        </p:blipFill>
        <p:spPr>
          <a:xfrm>
            <a:off x="4557047" y="524366"/>
            <a:ext cx="2829421" cy="1006439"/>
          </a:xfrm>
          <a:prstGeom prst="rect">
            <a:avLst/>
          </a:prstGeom>
        </p:spPr>
      </p:pic>
      <p:sp>
        <p:nvSpPr>
          <p:cNvPr id="3" name="TextBox 2">
            <a:extLst>
              <a:ext uri="{FF2B5EF4-FFF2-40B4-BE49-F238E27FC236}">
                <a16:creationId xmlns:a16="http://schemas.microsoft.com/office/drawing/2014/main" id="{B04D7B7D-F242-4D30-A8DD-450EB35F35B1}"/>
              </a:ext>
            </a:extLst>
          </p:cNvPr>
          <p:cNvSpPr txBox="1"/>
          <p:nvPr/>
        </p:nvSpPr>
        <p:spPr>
          <a:xfrm>
            <a:off x="362033" y="356115"/>
            <a:ext cx="4070007" cy="1736646"/>
          </a:xfrm>
          <a:prstGeom prst="wedgeRoundRectCallout">
            <a:avLst>
              <a:gd name="adj1" fmla="val 56047"/>
              <a:gd name="adj2" fmla="val 3702"/>
              <a:gd name="adj3" fmla="val 16667"/>
            </a:avLst>
          </a:prstGeom>
          <a:noFill/>
          <a:ln w="28575">
            <a:solidFill>
              <a:schemeClr val="accent2"/>
            </a:solidFill>
          </a:ln>
        </p:spPr>
        <p:txBody>
          <a:bodyPr wrap="square" rtlCol="0" anchor="t">
            <a:spAutoFit/>
          </a:bodyPr>
          <a:lstStyle/>
          <a:p>
            <a:pPr algn="ctr"/>
            <a:r>
              <a:rPr lang="en-GB" sz="1600" b="1" dirty="0"/>
              <a:t>Article 2: </a:t>
            </a:r>
            <a:r>
              <a:rPr lang="en-GB" sz="1600" dirty="0">
                <a:latin typeface="Century Gothic" panose="020B0502020202020204" pitchFamily="34" charset="0"/>
              </a:rPr>
              <a:t>“All children have these rights, no matter who they are, where they live, what their parents do, what language they speak … what their culture is ... No child should be treated unfairly on any basis.”</a:t>
            </a:r>
          </a:p>
        </p:txBody>
      </p:sp>
      <p:sp>
        <p:nvSpPr>
          <p:cNvPr id="4" name="Rectangle: Rounded Corners 3">
            <a:extLst>
              <a:ext uri="{FF2B5EF4-FFF2-40B4-BE49-F238E27FC236}">
                <a16:creationId xmlns:a16="http://schemas.microsoft.com/office/drawing/2014/main" id="{8451D2CD-9FED-4951-A4FC-6B05B5162A1A}"/>
              </a:ext>
            </a:extLst>
          </p:cNvPr>
          <p:cNvSpPr/>
          <p:nvPr/>
        </p:nvSpPr>
        <p:spPr>
          <a:xfrm>
            <a:off x="5383658" y="4942068"/>
            <a:ext cx="3350279" cy="1561473"/>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t>Parents/Carers &amp; Pupils: </a:t>
            </a:r>
          </a:p>
          <a:p>
            <a:pPr algn="ctr"/>
            <a:r>
              <a:rPr lang="en-GB" sz="1300" dirty="0"/>
              <a:t>This lesson works best in “Full Screen” mode – click the icon at the bottom right of your screen or use the “F5” key to start from the beginning. Use the space bar, mouse or arrow keys to click through! </a:t>
            </a:r>
          </a:p>
        </p:txBody>
      </p:sp>
      <p:pic>
        <p:nvPicPr>
          <p:cNvPr id="5" name="Graphic 4" descr="Projector screen">
            <a:extLst>
              <a:ext uri="{FF2B5EF4-FFF2-40B4-BE49-F238E27FC236}">
                <a16:creationId xmlns:a16="http://schemas.microsoft.com/office/drawing/2014/main" id="{7202B30A-03A6-4CD3-8E26-EEBAC7BEB9C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957335" y="4129579"/>
            <a:ext cx="914400" cy="914400"/>
          </a:xfrm>
          <a:prstGeom prst="rect">
            <a:avLst/>
          </a:prstGeom>
        </p:spPr>
      </p:pic>
      <p:sp>
        <p:nvSpPr>
          <p:cNvPr id="7" name="TextBox 6">
            <a:extLst>
              <a:ext uri="{FF2B5EF4-FFF2-40B4-BE49-F238E27FC236}">
                <a16:creationId xmlns:a16="http://schemas.microsoft.com/office/drawing/2014/main" id="{D7D96197-3EC0-489A-9391-73642A92A389}"/>
              </a:ext>
            </a:extLst>
          </p:cNvPr>
          <p:cNvSpPr txBox="1"/>
          <p:nvPr/>
        </p:nvSpPr>
        <p:spPr>
          <a:xfrm>
            <a:off x="8183959" y="4059766"/>
            <a:ext cx="989704" cy="784830"/>
          </a:xfrm>
          <a:prstGeom prst="rect">
            <a:avLst/>
          </a:prstGeom>
          <a:noFill/>
        </p:spPr>
        <p:txBody>
          <a:bodyPr wrap="square" rtlCol="0" anchor="ctr">
            <a:spAutoFit/>
          </a:bodyPr>
          <a:lstStyle/>
          <a:p>
            <a:r>
              <a:rPr lang="en-GB" sz="4500" dirty="0"/>
              <a:t>–</a:t>
            </a:r>
            <a:r>
              <a:rPr lang="en-GB" dirty="0"/>
              <a:t> </a:t>
            </a:r>
          </a:p>
        </p:txBody>
      </p:sp>
    </p:spTree>
    <p:extLst>
      <p:ext uri="{BB962C8B-B14F-4D97-AF65-F5344CB8AC3E}">
        <p14:creationId xmlns:p14="http://schemas.microsoft.com/office/powerpoint/2010/main" val="274256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11C95F6-473A-4079-9ADA-5B569B97E4AC}"/>
              </a:ext>
            </a:extLst>
          </p:cNvPr>
          <p:cNvSpPr/>
          <p:nvPr/>
        </p:nvSpPr>
        <p:spPr>
          <a:xfrm>
            <a:off x="439153" y="1122845"/>
            <a:ext cx="4026829" cy="1408321"/>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Racism is more than just saying upsetting things. When people in a society hold racist views</a:t>
            </a:r>
            <a:r>
              <a:rPr lang="en-GB" sz="1600" b="1" dirty="0"/>
              <a:t>, it can affect the way the whole country works. </a:t>
            </a:r>
            <a:r>
              <a:rPr lang="en-GB" sz="1600" dirty="0"/>
              <a:t>We call this </a:t>
            </a:r>
            <a:r>
              <a:rPr lang="en-GB" sz="1600" b="1" dirty="0"/>
              <a:t>systemic racism.</a:t>
            </a:r>
          </a:p>
        </p:txBody>
      </p:sp>
      <p:pic>
        <p:nvPicPr>
          <p:cNvPr id="3" name="Picture 2">
            <a:extLst>
              <a:ext uri="{FF2B5EF4-FFF2-40B4-BE49-F238E27FC236}">
                <a16:creationId xmlns:a16="http://schemas.microsoft.com/office/drawing/2014/main" id="{16BFE297-8AEB-45C4-8D09-23D674569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sp>
        <p:nvSpPr>
          <p:cNvPr id="5" name="Rectangle: Rounded Corners 4">
            <a:extLst>
              <a:ext uri="{FF2B5EF4-FFF2-40B4-BE49-F238E27FC236}">
                <a16:creationId xmlns:a16="http://schemas.microsoft.com/office/drawing/2014/main" id="{E5597310-4C86-4489-96FE-B28044657390}"/>
              </a:ext>
            </a:extLst>
          </p:cNvPr>
          <p:cNvSpPr/>
          <p:nvPr/>
        </p:nvSpPr>
        <p:spPr>
          <a:xfrm>
            <a:off x="4678018" y="1124819"/>
            <a:ext cx="4026829" cy="140832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Systemic racism can be more difficult to see in person, </a:t>
            </a:r>
            <a:r>
              <a:rPr lang="en-GB" sz="1600" dirty="0"/>
              <a:t>but there are lots of facts and figures that suggest that it is happening in countries like the US. For example:</a:t>
            </a:r>
            <a:endParaRPr lang="en-GB" sz="1600" b="1" dirty="0"/>
          </a:p>
        </p:txBody>
      </p:sp>
      <p:sp>
        <p:nvSpPr>
          <p:cNvPr id="12" name="Rectangle: Rounded Corners 11">
            <a:extLst>
              <a:ext uri="{FF2B5EF4-FFF2-40B4-BE49-F238E27FC236}">
                <a16:creationId xmlns:a16="http://schemas.microsoft.com/office/drawing/2014/main" id="{1D90FACA-ABA9-41A9-B155-CD3567092B3D}"/>
              </a:ext>
            </a:extLst>
          </p:cNvPr>
          <p:cNvSpPr/>
          <p:nvPr/>
        </p:nvSpPr>
        <p:spPr>
          <a:xfrm>
            <a:off x="1256334" y="2729458"/>
            <a:ext cx="3209648" cy="76915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Black Americans are 2x </a:t>
            </a:r>
            <a:r>
              <a:rPr lang="en-GB" sz="1600" b="1" dirty="0"/>
              <a:t>more likely to be unemployed </a:t>
            </a:r>
            <a:r>
              <a:rPr lang="en-GB" sz="1600" dirty="0"/>
              <a:t>than white Americans</a:t>
            </a:r>
            <a:r>
              <a:rPr lang="en-GB" sz="1600" baseline="30000" dirty="0"/>
              <a:t>1</a:t>
            </a:r>
            <a:r>
              <a:rPr lang="en-GB" sz="1600" dirty="0"/>
              <a:t>.</a:t>
            </a:r>
          </a:p>
        </p:txBody>
      </p:sp>
      <p:pic>
        <p:nvPicPr>
          <p:cNvPr id="11" name="Graphic 10" descr="Classroom">
            <a:extLst>
              <a:ext uri="{FF2B5EF4-FFF2-40B4-BE49-F238E27FC236}">
                <a16:creationId xmlns:a16="http://schemas.microsoft.com/office/drawing/2014/main" id="{0BFEC367-4A93-480E-BE34-13DCF3E99E8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532247" y="2656837"/>
            <a:ext cx="914400" cy="914400"/>
          </a:xfrm>
          <a:prstGeom prst="rect">
            <a:avLst/>
          </a:prstGeom>
        </p:spPr>
      </p:pic>
      <p:pic>
        <p:nvPicPr>
          <p:cNvPr id="15" name="Graphic 14" descr="Briefcase">
            <a:extLst>
              <a:ext uri="{FF2B5EF4-FFF2-40B4-BE49-F238E27FC236}">
                <a16:creationId xmlns:a16="http://schemas.microsoft.com/office/drawing/2014/main" id="{69E87F87-32B7-4B47-A0F4-193FCEC6F05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17983" y="2656837"/>
            <a:ext cx="914400" cy="914400"/>
          </a:xfrm>
          <a:prstGeom prst="rect">
            <a:avLst/>
          </a:prstGeom>
        </p:spPr>
      </p:pic>
      <p:sp>
        <p:nvSpPr>
          <p:cNvPr id="18" name="Rectangle: Rounded Corners 17">
            <a:extLst>
              <a:ext uri="{FF2B5EF4-FFF2-40B4-BE49-F238E27FC236}">
                <a16:creationId xmlns:a16="http://schemas.microsoft.com/office/drawing/2014/main" id="{0DB0505C-FF38-465A-868A-C6D6DAD7C2C1}"/>
              </a:ext>
            </a:extLst>
          </p:cNvPr>
          <p:cNvSpPr/>
          <p:nvPr/>
        </p:nvSpPr>
        <p:spPr>
          <a:xfrm>
            <a:off x="5512907" y="2729458"/>
            <a:ext cx="3307094" cy="769158"/>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Black Americans are 3x </a:t>
            </a:r>
            <a:r>
              <a:rPr lang="en-GB" sz="1600" b="1" dirty="0"/>
              <a:t>more likely to be excluded from school</a:t>
            </a:r>
            <a:r>
              <a:rPr lang="en-GB" sz="1600" dirty="0"/>
              <a:t> than white Americans</a:t>
            </a:r>
            <a:r>
              <a:rPr lang="en-GB" sz="1600" baseline="30000" dirty="0"/>
              <a:t>2</a:t>
            </a:r>
            <a:r>
              <a:rPr lang="en-GB" sz="1600" dirty="0"/>
              <a:t>.</a:t>
            </a:r>
          </a:p>
        </p:txBody>
      </p:sp>
      <p:sp>
        <p:nvSpPr>
          <p:cNvPr id="19" name="Rectangle: Rounded Corners 18">
            <a:extLst>
              <a:ext uri="{FF2B5EF4-FFF2-40B4-BE49-F238E27FC236}">
                <a16:creationId xmlns:a16="http://schemas.microsoft.com/office/drawing/2014/main" id="{4CEC7096-1AB0-41B4-A765-8554D406D447}"/>
              </a:ext>
            </a:extLst>
          </p:cNvPr>
          <p:cNvSpPr/>
          <p:nvPr/>
        </p:nvSpPr>
        <p:spPr>
          <a:xfrm>
            <a:off x="315429" y="3640903"/>
            <a:ext cx="3209648" cy="769158"/>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Only 13% of people in the US are black, yet </a:t>
            </a:r>
            <a:r>
              <a:rPr lang="en-GB" sz="1600" b="1" dirty="0"/>
              <a:t>40% of the people in prison are black</a:t>
            </a:r>
            <a:r>
              <a:rPr lang="en-GB" sz="1600" b="1" baseline="30000" dirty="0"/>
              <a:t>3</a:t>
            </a:r>
            <a:r>
              <a:rPr lang="en-GB" sz="1600" dirty="0"/>
              <a:t>.</a:t>
            </a:r>
          </a:p>
        </p:txBody>
      </p:sp>
      <p:sp>
        <p:nvSpPr>
          <p:cNvPr id="20" name="Rectangle: Rounded Corners 19">
            <a:extLst>
              <a:ext uri="{FF2B5EF4-FFF2-40B4-BE49-F238E27FC236}">
                <a16:creationId xmlns:a16="http://schemas.microsoft.com/office/drawing/2014/main" id="{74772DA7-3952-45EF-8190-97211F19FD04}"/>
              </a:ext>
            </a:extLst>
          </p:cNvPr>
          <p:cNvSpPr/>
          <p:nvPr/>
        </p:nvSpPr>
        <p:spPr>
          <a:xfrm>
            <a:off x="4678018" y="3640903"/>
            <a:ext cx="3307094" cy="76915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72% of white Americans own their own house</a:t>
            </a:r>
            <a:r>
              <a:rPr lang="en-GB" sz="1600" dirty="0"/>
              <a:t>, whereas only 42% of black Americans do</a:t>
            </a:r>
            <a:r>
              <a:rPr lang="en-GB" sz="1600" baseline="30000" dirty="0"/>
              <a:t>4</a:t>
            </a:r>
            <a:r>
              <a:rPr lang="en-GB" sz="1600" dirty="0"/>
              <a:t>.</a:t>
            </a:r>
          </a:p>
        </p:txBody>
      </p:sp>
      <p:pic>
        <p:nvPicPr>
          <p:cNvPr id="17" name="Graphic 16" descr="Handcuffs">
            <a:extLst>
              <a:ext uri="{FF2B5EF4-FFF2-40B4-BE49-F238E27FC236}">
                <a16:creationId xmlns:a16="http://schemas.microsoft.com/office/drawing/2014/main" id="{1C65A07C-7F13-47D2-B056-EAFEC1DAB77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604593" y="3571237"/>
            <a:ext cx="914400" cy="914400"/>
          </a:xfrm>
          <a:prstGeom prst="rect">
            <a:avLst/>
          </a:prstGeom>
        </p:spPr>
      </p:pic>
      <p:pic>
        <p:nvPicPr>
          <p:cNvPr id="22" name="Graphic 21" descr="House">
            <a:extLst>
              <a:ext uri="{FF2B5EF4-FFF2-40B4-BE49-F238E27FC236}">
                <a16:creationId xmlns:a16="http://schemas.microsoft.com/office/drawing/2014/main" id="{0C907049-0E20-484A-9063-C5E0DBE1CC9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8024869" y="3498616"/>
            <a:ext cx="914400" cy="914400"/>
          </a:xfrm>
          <a:prstGeom prst="rect">
            <a:avLst/>
          </a:prstGeom>
        </p:spPr>
      </p:pic>
      <p:sp>
        <p:nvSpPr>
          <p:cNvPr id="25" name="Rectangle: Rounded Corners 24">
            <a:extLst>
              <a:ext uri="{FF2B5EF4-FFF2-40B4-BE49-F238E27FC236}">
                <a16:creationId xmlns:a16="http://schemas.microsoft.com/office/drawing/2014/main" id="{C95EB2F7-A40B-419F-A023-0D269F0AB0EF}"/>
              </a:ext>
            </a:extLst>
          </p:cNvPr>
          <p:cNvSpPr/>
          <p:nvPr/>
        </p:nvSpPr>
        <p:spPr>
          <a:xfrm>
            <a:off x="1256334" y="4585731"/>
            <a:ext cx="4521614" cy="76915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Black Americans are </a:t>
            </a:r>
            <a:r>
              <a:rPr lang="en-GB" sz="1600" b="1" dirty="0"/>
              <a:t>30% more likely to be pulled over by the police</a:t>
            </a:r>
            <a:r>
              <a:rPr lang="en-GB" sz="1600" dirty="0"/>
              <a:t> when driving</a:t>
            </a:r>
            <a:r>
              <a:rPr lang="en-GB" sz="1600" baseline="30000" dirty="0"/>
              <a:t>5</a:t>
            </a:r>
            <a:r>
              <a:rPr lang="en-GB" sz="1600" dirty="0"/>
              <a:t>.</a:t>
            </a:r>
          </a:p>
        </p:txBody>
      </p:sp>
      <p:sp>
        <p:nvSpPr>
          <p:cNvPr id="26" name="Rectangle: Rounded Corners 25">
            <a:extLst>
              <a:ext uri="{FF2B5EF4-FFF2-40B4-BE49-F238E27FC236}">
                <a16:creationId xmlns:a16="http://schemas.microsoft.com/office/drawing/2014/main" id="{50740946-F561-4A52-B8E0-C6ED53BF8B77}"/>
              </a:ext>
            </a:extLst>
          </p:cNvPr>
          <p:cNvSpPr/>
          <p:nvPr/>
        </p:nvSpPr>
        <p:spPr>
          <a:xfrm>
            <a:off x="323999" y="5492353"/>
            <a:ext cx="5453950" cy="102207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Imagine that you were a black person living in America. How would you feel about these facts? What would you want to happen? </a:t>
            </a:r>
          </a:p>
        </p:txBody>
      </p:sp>
      <p:pic>
        <p:nvPicPr>
          <p:cNvPr id="24" name="Graphic 23" descr="Car">
            <a:extLst>
              <a:ext uri="{FF2B5EF4-FFF2-40B4-BE49-F238E27FC236}">
                <a16:creationId xmlns:a16="http://schemas.microsoft.com/office/drawing/2014/main" id="{D386E68C-E6E9-4BCD-8DAC-79FBE2BF556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17983" y="4513110"/>
            <a:ext cx="914400" cy="914400"/>
          </a:xfrm>
          <a:prstGeom prst="rect">
            <a:avLst/>
          </a:prstGeom>
        </p:spPr>
      </p:pic>
      <p:sp>
        <p:nvSpPr>
          <p:cNvPr id="29" name="Cloud 28">
            <a:extLst>
              <a:ext uri="{FF2B5EF4-FFF2-40B4-BE49-F238E27FC236}">
                <a16:creationId xmlns:a16="http://schemas.microsoft.com/office/drawing/2014/main" id="{8573DBCF-2EEA-4E56-9030-2FCCE1A12D53}"/>
              </a:ext>
            </a:extLst>
          </p:cNvPr>
          <p:cNvSpPr/>
          <p:nvPr/>
        </p:nvSpPr>
        <p:spPr>
          <a:xfrm>
            <a:off x="6007395" y="4549188"/>
            <a:ext cx="2812607" cy="1965241"/>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Question (1 min)</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How do these statistics make you feel? Why?</a:t>
            </a:r>
          </a:p>
        </p:txBody>
      </p:sp>
      <p:sp>
        <p:nvSpPr>
          <p:cNvPr id="21" name="Title 1">
            <a:extLst>
              <a:ext uri="{FF2B5EF4-FFF2-40B4-BE49-F238E27FC236}">
                <a16:creationId xmlns:a16="http://schemas.microsoft.com/office/drawing/2014/main" id="{174313FB-5970-4FDB-98D3-CA1E21D3E17F}"/>
              </a:ext>
            </a:extLst>
          </p:cNvPr>
          <p:cNvSpPr txBox="1">
            <a:spLocks/>
          </p:cNvSpPr>
          <p:nvPr/>
        </p:nvSpPr>
        <p:spPr>
          <a:xfrm>
            <a:off x="879525"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 is racism?</a:t>
            </a:r>
          </a:p>
        </p:txBody>
      </p:sp>
    </p:spTree>
    <p:extLst>
      <p:ext uri="{BB962C8B-B14F-4D97-AF65-F5344CB8AC3E}">
        <p14:creationId xmlns:p14="http://schemas.microsoft.com/office/powerpoint/2010/main" val="170520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8" grpId="0" animBg="1"/>
      <p:bldP spid="19" grpId="0" animBg="1"/>
      <p:bldP spid="20" grpId="0" animBg="1"/>
      <p:bldP spid="25" grpId="0" animBg="1"/>
      <p:bldP spid="26"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7"/>
          </p:nvPr>
        </p:nvSpPr>
        <p:spPr>
          <a:xfrm>
            <a:off x="2506280" y="4817412"/>
            <a:ext cx="1970673" cy="1292824"/>
          </a:xfrm>
          <a:solidFill>
            <a:schemeClr val="bg1"/>
          </a:solidFill>
        </p:spPr>
        <p:txBody>
          <a:bodyPr/>
          <a:lstStyle/>
          <a:p>
            <a:r>
              <a:rPr lang="en-GB" dirty="0"/>
              <a:t>Standing up, speaking out</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Is it fair?</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5753939" y="1101666"/>
            <a:ext cx="1884045" cy="1161348"/>
          </a:xfrm>
          <a:solidFill>
            <a:schemeClr val="bg1"/>
          </a:solidFill>
        </p:spPr>
        <p:txBody>
          <a:bodyPr/>
          <a:lstStyle/>
          <a:p>
            <a:r>
              <a:rPr lang="en-GB" dirty="0"/>
              <a:t>What is </a:t>
            </a:r>
          </a:p>
          <a:p>
            <a:r>
              <a:rPr lang="en-GB" dirty="0"/>
              <a:t>racism?</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5528551" y="2835450"/>
            <a:ext cx="1713599" cy="1108800"/>
          </a:xfrm>
          <a:solidFill>
            <a:schemeClr val="accent5"/>
          </a:solidFill>
        </p:spPr>
        <p:txBody>
          <a:bodyPr/>
          <a:lstStyle/>
          <a:p>
            <a:r>
              <a:rPr lang="en-GB" dirty="0"/>
              <a:t> Why are we talking about this?</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1192801" y="2968805"/>
            <a:ext cx="2064047" cy="1173600"/>
          </a:xfrm>
        </p:spPr>
        <p:txBody>
          <a:bodyPr anchor="ctr"/>
          <a:lstStyle/>
          <a:p>
            <a:r>
              <a:rPr lang="en-GB" dirty="0"/>
              <a:t>Is a change coming?</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8"/>
          </p:nvPr>
        </p:nvSpPr>
        <p:spPr>
          <a:xfrm>
            <a:off x="4769535" y="5067700"/>
            <a:ext cx="1487488" cy="1181100"/>
          </a:xfrm>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5861170"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2208" y="1016354"/>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63104" y="2574877"/>
            <a:ext cx="654377" cy="980728"/>
          </a:xfrm>
          <a:prstGeom prst="rect">
            <a:avLst/>
          </a:prstGeom>
        </p:spPr>
      </p:pic>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428575" y="4679308"/>
            <a:ext cx="499626" cy="595324"/>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7" name="Picture 6">
            <a:extLst>
              <a:ext uri="{FF2B5EF4-FFF2-40B4-BE49-F238E27FC236}">
                <a16:creationId xmlns:a16="http://schemas.microsoft.com/office/drawing/2014/main" id="{1A42D061-F50C-4464-9EDB-D2BB3EB13CE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78829" y="1198232"/>
            <a:ext cx="1167610" cy="1161349"/>
          </a:xfrm>
          <a:prstGeom prst="rect">
            <a:avLst/>
          </a:prstGeom>
        </p:spPr>
      </p:pic>
      <p:pic>
        <p:nvPicPr>
          <p:cNvPr id="10" name="Picture 9">
            <a:extLst>
              <a:ext uri="{FF2B5EF4-FFF2-40B4-BE49-F238E27FC236}">
                <a16:creationId xmlns:a16="http://schemas.microsoft.com/office/drawing/2014/main" id="{F1F9829C-229E-4CA6-83F7-C5C6890EC06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61679" y="2175437"/>
            <a:ext cx="1167610" cy="1150008"/>
          </a:xfrm>
          <a:prstGeom prst="rect">
            <a:avLst/>
          </a:prstGeom>
        </p:spPr>
      </p:pic>
      <p:pic>
        <p:nvPicPr>
          <p:cNvPr id="14" name="Picture 13">
            <a:extLst>
              <a:ext uri="{FF2B5EF4-FFF2-40B4-BE49-F238E27FC236}">
                <a16:creationId xmlns:a16="http://schemas.microsoft.com/office/drawing/2014/main" id="{46B1AA2D-418F-4A77-B0D6-733099339A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59109" y="4421238"/>
            <a:ext cx="1161175" cy="1158243"/>
          </a:xfrm>
          <a:prstGeom prst="rect">
            <a:avLst/>
          </a:prstGeom>
        </p:spPr>
      </p:pic>
      <p:pic>
        <p:nvPicPr>
          <p:cNvPr id="15" name="Picture 14">
            <a:extLst>
              <a:ext uri="{FF2B5EF4-FFF2-40B4-BE49-F238E27FC236}">
                <a16:creationId xmlns:a16="http://schemas.microsoft.com/office/drawing/2014/main" id="{B3F7E589-8AC3-4DD8-AADB-1365CEB5ADB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491616" y="2804101"/>
            <a:ext cx="1161175" cy="1171497"/>
          </a:xfrm>
          <a:prstGeom prst="rect">
            <a:avLst/>
          </a:prstGeom>
        </p:spPr>
      </p:pic>
    </p:spTree>
    <p:extLst>
      <p:ext uri="{BB962C8B-B14F-4D97-AF65-F5344CB8AC3E}">
        <p14:creationId xmlns:p14="http://schemas.microsoft.com/office/powerpoint/2010/main" val="1328459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64FFDE3-E4DD-4D67-98AE-6F4F25B8EF0D}"/>
              </a:ext>
            </a:extLst>
          </p:cNvPr>
          <p:cNvSpPr/>
          <p:nvPr/>
        </p:nvSpPr>
        <p:spPr>
          <a:xfrm>
            <a:off x="367427" y="1139687"/>
            <a:ext cx="5203650" cy="126146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Recently, there have been </a:t>
            </a:r>
            <a:r>
              <a:rPr lang="en-GB" sz="1600" b="1" dirty="0"/>
              <a:t>protests across America, in the UK and in other countries</a:t>
            </a:r>
            <a:r>
              <a:rPr lang="en-GB" sz="1600" dirty="0"/>
              <a:t> around the world. Many of these have been peaceful, but there have also been fires and violence.</a:t>
            </a:r>
            <a:endParaRPr lang="en-GB" sz="1600" b="1" dirty="0"/>
          </a:p>
        </p:txBody>
      </p:sp>
      <p:pic>
        <p:nvPicPr>
          <p:cNvPr id="11" name="Picture 10">
            <a:extLst>
              <a:ext uri="{FF2B5EF4-FFF2-40B4-BE49-F238E27FC236}">
                <a16:creationId xmlns:a16="http://schemas.microsoft.com/office/drawing/2014/main" id="{707CB0E6-A155-492A-9DEC-FBB7DFF520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sp>
        <p:nvSpPr>
          <p:cNvPr id="6" name="Rectangle: Rounded Corners 5">
            <a:extLst>
              <a:ext uri="{FF2B5EF4-FFF2-40B4-BE49-F238E27FC236}">
                <a16:creationId xmlns:a16="http://schemas.microsoft.com/office/drawing/2014/main" id="{22C0BC67-12C4-4CE2-A26C-2918F1884682}"/>
              </a:ext>
            </a:extLst>
          </p:cNvPr>
          <p:cNvSpPr/>
          <p:nvPr/>
        </p:nvSpPr>
        <p:spPr>
          <a:xfrm>
            <a:off x="2955235" y="2970306"/>
            <a:ext cx="5821338" cy="1471117"/>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protests began as a response to </a:t>
            </a:r>
            <a:r>
              <a:rPr lang="en-GB" sz="1600" b="1" dirty="0"/>
              <a:t>the death of a man named George Floyd</a:t>
            </a:r>
            <a:r>
              <a:rPr lang="en-GB" sz="1600" dirty="0"/>
              <a:t> in Minneapolis, a city in the US. A former Minneapolis police officer has been </a:t>
            </a:r>
            <a:r>
              <a:rPr lang="en-GB" sz="1600" b="1" dirty="0"/>
              <a:t>arrested and charged with murder </a:t>
            </a:r>
            <a:r>
              <a:rPr lang="en-GB" sz="1600" dirty="0"/>
              <a:t>over George’s death. </a:t>
            </a:r>
            <a:endParaRPr lang="en-GB" sz="1600" b="1" dirty="0"/>
          </a:p>
        </p:txBody>
      </p:sp>
      <p:sp>
        <p:nvSpPr>
          <p:cNvPr id="9" name="Rectangle: Rounded Corners 8">
            <a:extLst>
              <a:ext uri="{FF2B5EF4-FFF2-40B4-BE49-F238E27FC236}">
                <a16:creationId xmlns:a16="http://schemas.microsoft.com/office/drawing/2014/main" id="{B893D163-EB68-40DF-9C2C-69D824509899}"/>
              </a:ext>
            </a:extLst>
          </p:cNvPr>
          <p:cNvSpPr/>
          <p:nvPr/>
        </p:nvSpPr>
        <p:spPr>
          <a:xfrm>
            <a:off x="367427" y="5010576"/>
            <a:ext cx="4747912" cy="147111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Derek Chauvin, who is white, was shown kneeling on George Floyd's neck before he died in a video shared on social media</a:t>
            </a:r>
            <a:r>
              <a:rPr lang="en-GB" sz="1600" dirty="0"/>
              <a:t>. Since the protests started, he and three other officers have been arrested.</a:t>
            </a:r>
            <a:endParaRPr lang="en-GB" sz="1600" b="1" dirty="0"/>
          </a:p>
        </p:txBody>
      </p:sp>
      <p:pic>
        <p:nvPicPr>
          <p:cNvPr id="10" name="Picture 6" descr="Derek Chauvin Charged in Death of George Floyd in Minneapolis ...">
            <a:extLst>
              <a:ext uri="{FF2B5EF4-FFF2-40B4-BE49-F238E27FC236}">
                <a16:creationId xmlns:a16="http://schemas.microsoft.com/office/drawing/2014/main" id="{260551E8-4E63-4639-8E3F-F0674524BB79}"/>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748510" y="783120"/>
            <a:ext cx="3028064" cy="1974600"/>
          </a:xfrm>
          <a:prstGeom prst="roundRect">
            <a:avLst/>
          </a:prstGeom>
          <a:noFill/>
          <a:extLst>
            <a:ext uri="{909E8E84-426E-40DD-AFC4-6F175D3DCCD1}">
              <a14:hiddenFill xmlns:a14="http://schemas.microsoft.com/office/drawing/2010/main">
                <a:solidFill>
                  <a:srgbClr val="FFFFFF"/>
                </a:solidFill>
              </a14:hiddenFill>
            </a:ext>
          </a:extLst>
        </p:spPr>
      </p:pic>
      <p:pic>
        <p:nvPicPr>
          <p:cNvPr id="13" name="Picture 8" descr="In Solidarity with Minneapolis — Palestine Legal">
            <a:extLst>
              <a:ext uri="{FF2B5EF4-FFF2-40B4-BE49-F238E27FC236}">
                <a16:creationId xmlns:a16="http://schemas.microsoft.com/office/drawing/2014/main" id="{8FA054C3-EB2A-4538-A312-B25B40A948A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0190" y="2564392"/>
            <a:ext cx="2324869" cy="232486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eorge Floyd Minneapolis police officer Derek Chauvin.">
            <a:extLst>
              <a:ext uri="{FF2B5EF4-FFF2-40B4-BE49-F238E27FC236}">
                <a16:creationId xmlns:a16="http://schemas.microsoft.com/office/drawing/2014/main" id="{EF04DF4E-D0AD-4AA1-B875-178700A3945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67129" y="4617246"/>
            <a:ext cx="3409444" cy="1917499"/>
          </a:xfrm>
          <a:prstGeom prst="round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B733F61-D8D7-47A1-B16B-831D66F17D78}"/>
              </a:ext>
            </a:extLst>
          </p:cNvPr>
          <p:cNvSpPr txBox="1">
            <a:spLocks/>
          </p:cNvSpPr>
          <p:nvPr/>
        </p:nvSpPr>
        <p:spPr>
          <a:xfrm>
            <a:off x="879525"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Why are we talking about this?</a:t>
            </a:r>
          </a:p>
        </p:txBody>
      </p:sp>
    </p:spTree>
    <p:extLst>
      <p:ext uri="{BB962C8B-B14F-4D97-AF65-F5344CB8AC3E}">
        <p14:creationId xmlns:p14="http://schemas.microsoft.com/office/powerpoint/2010/main" val="405887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6D054E4-62EA-471C-8B27-6E4EC38B655F}"/>
              </a:ext>
            </a:extLst>
          </p:cNvPr>
          <p:cNvSpPr/>
          <p:nvPr/>
        </p:nvSpPr>
        <p:spPr>
          <a:xfrm>
            <a:off x="4678016" y="3471108"/>
            <a:ext cx="3938933" cy="1683642"/>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These protests are not the first time the </a:t>
            </a:r>
            <a:r>
              <a:rPr lang="en-GB" sz="1600" b="1" dirty="0"/>
              <a:t>Black Lives Matter movement </a:t>
            </a:r>
            <a:r>
              <a:rPr lang="en-GB" sz="1600" dirty="0"/>
              <a:t>has had to </a:t>
            </a:r>
            <a:r>
              <a:rPr lang="en-GB" sz="1600" b="1" dirty="0"/>
              <a:t>take to the streets to demand change</a:t>
            </a:r>
            <a:r>
              <a:rPr lang="en-GB" sz="1600" dirty="0"/>
              <a:t>. The group was set up in </a:t>
            </a:r>
            <a:r>
              <a:rPr lang="en-GB" sz="1600" b="1" dirty="0"/>
              <a:t>2013</a:t>
            </a:r>
            <a:r>
              <a:rPr lang="en-GB" sz="1600" baseline="30000" dirty="0"/>
              <a:t>2 </a:t>
            </a:r>
            <a:r>
              <a:rPr lang="en-GB" sz="1600" dirty="0"/>
              <a:t>and have held many other protests since then.</a:t>
            </a:r>
          </a:p>
        </p:txBody>
      </p:sp>
      <p:pic>
        <p:nvPicPr>
          <p:cNvPr id="4098" name="Picture 2" descr="George Floyd death: Thousands join UK protests - BBC News">
            <a:extLst>
              <a:ext uri="{FF2B5EF4-FFF2-40B4-BE49-F238E27FC236}">
                <a16:creationId xmlns:a16="http://schemas.microsoft.com/office/drawing/2014/main" id="{5323F227-294E-4FB1-ADD2-F91DF9A0F5A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732" y="2944959"/>
            <a:ext cx="3938933" cy="2215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FBA43549-774E-42DB-BCCA-8373DA444A3F}"/>
              </a:ext>
            </a:extLst>
          </p:cNvPr>
          <p:cNvSpPr/>
          <p:nvPr/>
        </p:nvSpPr>
        <p:spPr>
          <a:xfrm>
            <a:off x="478732" y="5394425"/>
            <a:ext cx="8138217" cy="98072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However, lots of people feel like </a:t>
            </a:r>
            <a:r>
              <a:rPr lang="en-GB" sz="1600" b="1" dirty="0"/>
              <a:t>this time will be different </a:t>
            </a:r>
            <a:r>
              <a:rPr lang="en-GB" sz="1600" dirty="0"/>
              <a:t>– that more people are taking notice and understanding the importance of not just being “non-racist” but being “anti-racist”. </a:t>
            </a:r>
            <a:r>
              <a:rPr lang="en-GB" sz="1600" b="1" dirty="0"/>
              <a:t>So will this time finally bring an end to racism?</a:t>
            </a:r>
          </a:p>
        </p:txBody>
      </p:sp>
      <p:sp>
        <p:nvSpPr>
          <p:cNvPr id="11" name="Rectangle: Rounded Corners 10">
            <a:extLst>
              <a:ext uri="{FF2B5EF4-FFF2-40B4-BE49-F238E27FC236}">
                <a16:creationId xmlns:a16="http://schemas.microsoft.com/office/drawing/2014/main" id="{1DB03974-831A-4093-8130-A10E85CA4540}"/>
              </a:ext>
            </a:extLst>
          </p:cNvPr>
          <p:cNvSpPr/>
          <p:nvPr/>
        </p:nvSpPr>
        <p:spPr>
          <a:xfrm>
            <a:off x="478732" y="1247686"/>
            <a:ext cx="4199284" cy="149338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Since George Floyd’s death, </a:t>
            </a:r>
            <a:r>
              <a:rPr lang="en-GB" sz="1600" b="1" dirty="0"/>
              <a:t>protests have taken place across lots of other countries</a:t>
            </a:r>
            <a:r>
              <a:rPr lang="en-GB" sz="1600" baseline="30000" dirty="0"/>
              <a:t>1</a:t>
            </a:r>
            <a:r>
              <a:rPr lang="en-GB" sz="1600" dirty="0"/>
              <a:t>,</a:t>
            </a:r>
            <a:r>
              <a:rPr lang="en-GB" sz="1600" baseline="30000" dirty="0"/>
              <a:t> </a:t>
            </a:r>
            <a:r>
              <a:rPr lang="en-GB" sz="1600" dirty="0"/>
              <a:t>even though</a:t>
            </a:r>
            <a:r>
              <a:rPr lang="en-GB" sz="1600" baseline="30000" dirty="0"/>
              <a:t> </a:t>
            </a:r>
            <a:r>
              <a:rPr lang="en-GB" sz="1600" b="1" dirty="0"/>
              <a:t>many of these cities are in lockdown or </a:t>
            </a:r>
            <a:r>
              <a:rPr lang="en-GB" sz="1600" dirty="0"/>
              <a:t>are practicing </a:t>
            </a:r>
            <a:r>
              <a:rPr lang="en-GB" sz="1600" b="1" dirty="0"/>
              <a:t>social distancing</a:t>
            </a:r>
            <a:r>
              <a:rPr lang="en-GB" sz="1600" dirty="0"/>
              <a:t>.</a:t>
            </a:r>
          </a:p>
        </p:txBody>
      </p:sp>
      <p:pic>
        <p:nvPicPr>
          <p:cNvPr id="13" name="Picture 2" descr="George Floyd told police he was struggling to breathe before an ...">
            <a:extLst>
              <a:ext uri="{FF2B5EF4-FFF2-40B4-BE49-F238E27FC236}">
                <a16:creationId xmlns:a16="http://schemas.microsoft.com/office/drawing/2014/main" id="{A494C5F7-D184-43CA-85C4-80F35FB332C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73450" y="988466"/>
            <a:ext cx="3543499" cy="22577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8500849-0811-48D6-8BBA-359CECBEA3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sp>
        <p:nvSpPr>
          <p:cNvPr id="15" name="Title 1">
            <a:extLst>
              <a:ext uri="{FF2B5EF4-FFF2-40B4-BE49-F238E27FC236}">
                <a16:creationId xmlns:a16="http://schemas.microsoft.com/office/drawing/2014/main" id="{63278A08-B15E-426E-8079-FFA506B50602}"/>
              </a:ext>
            </a:extLst>
          </p:cNvPr>
          <p:cNvSpPr txBox="1">
            <a:spLocks/>
          </p:cNvSpPr>
          <p:nvPr/>
        </p:nvSpPr>
        <p:spPr>
          <a:xfrm>
            <a:off x="879525"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Why are we talking about this?</a:t>
            </a:r>
          </a:p>
        </p:txBody>
      </p:sp>
    </p:spTree>
    <p:extLst>
      <p:ext uri="{BB962C8B-B14F-4D97-AF65-F5344CB8AC3E}">
        <p14:creationId xmlns:p14="http://schemas.microsoft.com/office/powerpoint/2010/main" val="25183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7"/>
          </p:nvPr>
        </p:nvSpPr>
        <p:spPr>
          <a:xfrm>
            <a:off x="2506280" y="4817412"/>
            <a:ext cx="1970673" cy="1292824"/>
          </a:xfrm>
          <a:solidFill>
            <a:schemeClr val="bg1"/>
          </a:solidFill>
        </p:spPr>
        <p:txBody>
          <a:bodyPr/>
          <a:lstStyle/>
          <a:p>
            <a:r>
              <a:rPr lang="en-GB" dirty="0"/>
              <a:t>Standing up, speaking out</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Is it fair?</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5753939" y="1101666"/>
            <a:ext cx="1884045" cy="1161348"/>
          </a:xfrm>
          <a:solidFill>
            <a:schemeClr val="bg1"/>
          </a:solidFill>
        </p:spPr>
        <p:txBody>
          <a:bodyPr/>
          <a:lstStyle/>
          <a:p>
            <a:r>
              <a:rPr lang="en-GB" dirty="0"/>
              <a:t>What is </a:t>
            </a:r>
          </a:p>
          <a:p>
            <a:r>
              <a:rPr lang="en-GB" dirty="0"/>
              <a:t>racism?</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5528551" y="2835450"/>
            <a:ext cx="1713599" cy="1108800"/>
          </a:xfrm>
          <a:solidFill>
            <a:schemeClr val="bg1"/>
          </a:solidFill>
        </p:spPr>
        <p:txBody>
          <a:bodyPr/>
          <a:lstStyle/>
          <a:p>
            <a:r>
              <a:rPr lang="en-GB" dirty="0"/>
              <a:t> Why are we talking about this?</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1192801" y="2968805"/>
            <a:ext cx="2064047" cy="1173600"/>
          </a:xfrm>
          <a:solidFill>
            <a:schemeClr val="accent5"/>
          </a:solidFill>
        </p:spPr>
        <p:txBody>
          <a:bodyPr anchor="ctr"/>
          <a:lstStyle/>
          <a:p>
            <a:r>
              <a:rPr lang="en-GB" dirty="0"/>
              <a:t>Is a change coming?</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8"/>
          </p:nvPr>
        </p:nvSpPr>
        <p:spPr>
          <a:xfrm>
            <a:off x="4769535" y="5067700"/>
            <a:ext cx="1487488" cy="1181100"/>
          </a:xfrm>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5861170"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2208" y="1016354"/>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63104" y="2574877"/>
            <a:ext cx="654377" cy="980728"/>
          </a:xfrm>
          <a:prstGeom prst="rect">
            <a:avLst/>
          </a:prstGeom>
        </p:spPr>
      </p:pic>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428575" y="4679308"/>
            <a:ext cx="499626" cy="595324"/>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7" name="Picture 6">
            <a:extLst>
              <a:ext uri="{FF2B5EF4-FFF2-40B4-BE49-F238E27FC236}">
                <a16:creationId xmlns:a16="http://schemas.microsoft.com/office/drawing/2014/main" id="{1A42D061-F50C-4464-9EDB-D2BB3EB13CE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78829" y="1198232"/>
            <a:ext cx="1167610" cy="1161349"/>
          </a:xfrm>
          <a:prstGeom prst="rect">
            <a:avLst/>
          </a:prstGeom>
        </p:spPr>
      </p:pic>
      <p:pic>
        <p:nvPicPr>
          <p:cNvPr id="10" name="Picture 9">
            <a:extLst>
              <a:ext uri="{FF2B5EF4-FFF2-40B4-BE49-F238E27FC236}">
                <a16:creationId xmlns:a16="http://schemas.microsoft.com/office/drawing/2014/main" id="{F1F9829C-229E-4CA6-83F7-C5C6890EC06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61679" y="2175437"/>
            <a:ext cx="1167610" cy="1150008"/>
          </a:xfrm>
          <a:prstGeom prst="rect">
            <a:avLst/>
          </a:prstGeom>
        </p:spPr>
      </p:pic>
      <p:pic>
        <p:nvPicPr>
          <p:cNvPr id="14" name="Picture 13">
            <a:extLst>
              <a:ext uri="{FF2B5EF4-FFF2-40B4-BE49-F238E27FC236}">
                <a16:creationId xmlns:a16="http://schemas.microsoft.com/office/drawing/2014/main" id="{46B1AA2D-418F-4A77-B0D6-733099339A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59109" y="4421238"/>
            <a:ext cx="1161175" cy="1158243"/>
          </a:xfrm>
          <a:prstGeom prst="rect">
            <a:avLst/>
          </a:prstGeom>
        </p:spPr>
      </p:pic>
      <p:pic>
        <p:nvPicPr>
          <p:cNvPr id="15" name="Picture 14">
            <a:extLst>
              <a:ext uri="{FF2B5EF4-FFF2-40B4-BE49-F238E27FC236}">
                <a16:creationId xmlns:a16="http://schemas.microsoft.com/office/drawing/2014/main" id="{B3F7E589-8AC3-4DD8-AADB-1365CEB5ADB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491616" y="2804101"/>
            <a:ext cx="1161175" cy="1171497"/>
          </a:xfrm>
          <a:prstGeom prst="rect">
            <a:avLst/>
          </a:prstGeom>
        </p:spPr>
      </p:pic>
    </p:spTree>
    <p:extLst>
      <p:ext uri="{BB962C8B-B14F-4D97-AF65-F5344CB8AC3E}">
        <p14:creationId xmlns:p14="http://schemas.microsoft.com/office/powerpoint/2010/main" val="3814574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D8F47-2616-4B95-9859-E434265F24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sp>
        <p:nvSpPr>
          <p:cNvPr id="4" name="Cloud 3">
            <a:extLst>
              <a:ext uri="{FF2B5EF4-FFF2-40B4-BE49-F238E27FC236}">
                <a16:creationId xmlns:a16="http://schemas.microsoft.com/office/drawing/2014/main" id="{E878DB0F-D2D6-4D7F-9975-1B8928830098}"/>
              </a:ext>
            </a:extLst>
          </p:cNvPr>
          <p:cNvSpPr/>
          <p:nvPr/>
        </p:nvSpPr>
        <p:spPr>
          <a:xfrm>
            <a:off x="968487" y="2589538"/>
            <a:ext cx="7207023" cy="2190259"/>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Is a change coming? (10-15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Over the next few slides you are going to learn more about the protests that have been happening around the world. For each slide, decide how likely you believe it is that this will create change in America.</a:t>
            </a:r>
          </a:p>
        </p:txBody>
      </p:sp>
      <p:pic>
        <p:nvPicPr>
          <p:cNvPr id="16" name="Graphic 15" descr="Customer review">
            <a:extLst>
              <a:ext uri="{FF2B5EF4-FFF2-40B4-BE49-F238E27FC236}">
                <a16:creationId xmlns:a16="http://schemas.microsoft.com/office/drawing/2014/main" id="{8C5D0483-C78B-44C1-A706-7734C500925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00500" y="1327742"/>
            <a:ext cx="914400" cy="914400"/>
          </a:xfrm>
          <a:prstGeom prst="rect">
            <a:avLst/>
          </a:prstGeom>
        </p:spPr>
      </p:pic>
      <p:pic>
        <p:nvPicPr>
          <p:cNvPr id="18" name="Graphic 17" descr="Online Network">
            <a:extLst>
              <a:ext uri="{FF2B5EF4-FFF2-40B4-BE49-F238E27FC236}">
                <a16:creationId xmlns:a16="http://schemas.microsoft.com/office/drawing/2014/main" id="{E46C73C4-02AE-4CA0-B225-248535501DD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945509" y="1277066"/>
            <a:ext cx="914400" cy="914400"/>
          </a:xfrm>
          <a:prstGeom prst="rect">
            <a:avLst/>
          </a:prstGeom>
        </p:spPr>
      </p:pic>
      <p:sp>
        <p:nvSpPr>
          <p:cNvPr id="24" name="Rectangle: Rounded Corners 23">
            <a:extLst>
              <a:ext uri="{FF2B5EF4-FFF2-40B4-BE49-F238E27FC236}">
                <a16:creationId xmlns:a16="http://schemas.microsoft.com/office/drawing/2014/main" id="{3BB39372-34BE-47C3-8739-25F7EB656EDB}"/>
              </a:ext>
            </a:extLst>
          </p:cNvPr>
          <p:cNvSpPr/>
          <p:nvPr/>
        </p:nvSpPr>
        <p:spPr>
          <a:xfrm>
            <a:off x="1198491" y="1198766"/>
            <a:ext cx="6747019" cy="107417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As you’ve seen, many people have said that the </a:t>
            </a:r>
            <a:r>
              <a:rPr lang="en-GB" sz="1600" b="1" dirty="0"/>
              <a:t>protests that are happening after the death of George Floyd are different to past protests </a:t>
            </a:r>
            <a:r>
              <a:rPr lang="en-GB" sz="1600" dirty="0"/>
              <a:t>about racism. But what exactly is different, and </a:t>
            </a:r>
            <a:r>
              <a:rPr lang="en-GB" sz="1600" b="1" dirty="0"/>
              <a:t>is it enough </a:t>
            </a:r>
            <a:r>
              <a:rPr lang="en-GB" sz="1600" dirty="0"/>
              <a:t>to lead to a change in the US?</a:t>
            </a:r>
          </a:p>
        </p:txBody>
      </p:sp>
      <p:graphicFrame>
        <p:nvGraphicFramePr>
          <p:cNvPr id="32" name="Diagram 31">
            <a:extLst>
              <a:ext uri="{FF2B5EF4-FFF2-40B4-BE49-F238E27FC236}">
                <a16:creationId xmlns:a16="http://schemas.microsoft.com/office/drawing/2014/main" id="{E7BF5DAE-A2CB-41D6-B4E4-3DB6EB9E5739}"/>
              </a:ext>
            </a:extLst>
          </p:cNvPr>
          <p:cNvGraphicFramePr/>
          <p:nvPr/>
        </p:nvGraphicFramePr>
        <p:xfrm>
          <a:off x="323619" y="5474589"/>
          <a:ext cx="8496761" cy="13834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3" name="TextBox 32">
            <a:extLst>
              <a:ext uri="{FF2B5EF4-FFF2-40B4-BE49-F238E27FC236}">
                <a16:creationId xmlns:a16="http://schemas.microsoft.com/office/drawing/2014/main" id="{FE714F39-5FEF-4253-8189-420B7575E68C}"/>
              </a:ext>
            </a:extLst>
          </p:cNvPr>
          <p:cNvSpPr txBox="1"/>
          <p:nvPr/>
        </p:nvSpPr>
        <p:spPr>
          <a:xfrm>
            <a:off x="7447726" y="5497929"/>
            <a:ext cx="1215397" cy="369332"/>
          </a:xfrm>
          <a:prstGeom prst="rect">
            <a:avLst/>
          </a:prstGeom>
          <a:noFill/>
        </p:spPr>
        <p:txBody>
          <a:bodyPr wrap="none" rtlCol="0">
            <a:spAutoFit/>
          </a:bodyPr>
          <a:lstStyle/>
          <a:p>
            <a:r>
              <a:rPr lang="en-GB" b="1" dirty="0"/>
              <a:t>Definitely</a:t>
            </a:r>
          </a:p>
        </p:txBody>
      </p:sp>
      <p:sp>
        <p:nvSpPr>
          <p:cNvPr id="34" name="TextBox 33">
            <a:extLst>
              <a:ext uri="{FF2B5EF4-FFF2-40B4-BE49-F238E27FC236}">
                <a16:creationId xmlns:a16="http://schemas.microsoft.com/office/drawing/2014/main" id="{5605102F-D340-47DF-A504-6ED52BC93528}"/>
              </a:ext>
            </a:extLst>
          </p:cNvPr>
          <p:cNvSpPr txBox="1"/>
          <p:nvPr/>
        </p:nvSpPr>
        <p:spPr>
          <a:xfrm>
            <a:off x="323619" y="5497929"/>
            <a:ext cx="1186543" cy="369332"/>
          </a:xfrm>
          <a:prstGeom prst="rect">
            <a:avLst/>
          </a:prstGeom>
          <a:noFill/>
        </p:spPr>
        <p:txBody>
          <a:bodyPr wrap="none" rtlCol="0">
            <a:spAutoFit/>
          </a:bodyPr>
          <a:lstStyle/>
          <a:p>
            <a:r>
              <a:rPr lang="en-GB" b="1" dirty="0"/>
              <a:t>Not at all</a:t>
            </a:r>
          </a:p>
        </p:txBody>
      </p:sp>
      <p:sp>
        <p:nvSpPr>
          <p:cNvPr id="35" name="Rectangle: Rounded Corners 33">
            <a:extLst>
              <a:ext uri="{FF2B5EF4-FFF2-40B4-BE49-F238E27FC236}">
                <a16:creationId xmlns:a16="http://schemas.microsoft.com/office/drawing/2014/main" id="{007973CE-7637-478C-BEB3-0EA940B41B47}"/>
              </a:ext>
            </a:extLst>
          </p:cNvPr>
          <p:cNvSpPr/>
          <p:nvPr/>
        </p:nvSpPr>
        <p:spPr>
          <a:xfrm>
            <a:off x="2211641" y="5096395"/>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sp>
        <p:nvSpPr>
          <p:cNvPr id="14" name="Title 1">
            <a:extLst>
              <a:ext uri="{FF2B5EF4-FFF2-40B4-BE49-F238E27FC236}">
                <a16:creationId xmlns:a16="http://schemas.microsoft.com/office/drawing/2014/main" id="{3D17E66C-6A9D-4E80-B021-463CDE0B474F}"/>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30146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32" grpId="0">
        <p:bldAsOne/>
      </p:bldGraphic>
      <p:bldP spid="33" grpId="0"/>
      <p:bldP spid="34" grpId="0"/>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33">
            <a:extLst>
              <a:ext uri="{FF2B5EF4-FFF2-40B4-BE49-F238E27FC236}">
                <a16:creationId xmlns:a16="http://schemas.microsoft.com/office/drawing/2014/main" id="{38C8B0F5-5710-43AE-B43B-FC7F1EB765A0}"/>
              </a:ext>
            </a:extLst>
          </p:cNvPr>
          <p:cNvSpPr/>
          <p:nvPr/>
        </p:nvSpPr>
        <p:spPr>
          <a:xfrm>
            <a:off x="695224" y="838272"/>
            <a:ext cx="2983641" cy="130264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Black people in America have been </a:t>
            </a:r>
            <a:r>
              <a:rPr lang="en-GB" sz="1600" b="1" dirty="0">
                <a:solidFill>
                  <a:schemeClr val="tx1"/>
                </a:solidFill>
                <a:latin typeface="Century Gothic" panose="020B0502020202020204" pitchFamily="34" charset="0"/>
                <a:ea typeface="Century Gothic"/>
                <a:cs typeface="Century Gothic"/>
                <a:sym typeface="Century Gothic"/>
              </a:rPr>
              <a:t>fighting against racism for hundreds of years</a:t>
            </a:r>
            <a:r>
              <a:rPr lang="en-GB" sz="1600" dirty="0">
                <a:solidFill>
                  <a:schemeClr val="tx1"/>
                </a:solidFill>
                <a:latin typeface="Century Gothic" panose="020B0502020202020204" pitchFamily="34" charset="0"/>
                <a:ea typeface="Century Gothic"/>
                <a:cs typeface="Century Gothic"/>
                <a:sym typeface="Century Gothic"/>
              </a:rPr>
              <a:t>, and yet it still exists.</a:t>
            </a:r>
          </a:p>
        </p:txBody>
      </p:sp>
      <p:pic>
        <p:nvPicPr>
          <p:cNvPr id="3" name="Picture 2">
            <a:extLst>
              <a:ext uri="{FF2B5EF4-FFF2-40B4-BE49-F238E27FC236}">
                <a16:creationId xmlns:a16="http://schemas.microsoft.com/office/drawing/2014/main" id="{8574E5C2-793C-4171-AC61-4B84277102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graphicFrame>
        <p:nvGraphicFramePr>
          <p:cNvPr id="4" name="Diagram 3">
            <a:extLst>
              <a:ext uri="{FF2B5EF4-FFF2-40B4-BE49-F238E27FC236}">
                <a16:creationId xmlns:a16="http://schemas.microsoft.com/office/drawing/2014/main" id="{D91BD260-248F-49FA-996B-739AA3A5F380}"/>
              </a:ext>
            </a:extLst>
          </p:cNvPr>
          <p:cNvGraphicFramePr/>
          <p:nvPr>
            <p:extLst>
              <p:ext uri="{D42A27DB-BD31-4B8C-83A1-F6EECF244321}">
                <p14:modId xmlns:p14="http://schemas.microsoft.com/office/powerpoint/2010/main" val="115670460"/>
              </p:ext>
            </p:extLst>
          </p:nvPr>
        </p:nvGraphicFramePr>
        <p:xfrm>
          <a:off x="323619" y="5660117"/>
          <a:ext cx="8496761" cy="1383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B00B2C3D-BC91-466D-8C59-8F721607E429}"/>
              </a:ext>
            </a:extLst>
          </p:cNvPr>
          <p:cNvSpPr txBox="1"/>
          <p:nvPr/>
        </p:nvSpPr>
        <p:spPr>
          <a:xfrm>
            <a:off x="7447726" y="5683457"/>
            <a:ext cx="1215397" cy="369332"/>
          </a:xfrm>
          <a:prstGeom prst="rect">
            <a:avLst/>
          </a:prstGeom>
          <a:noFill/>
        </p:spPr>
        <p:txBody>
          <a:bodyPr wrap="none" rtlCol="0">
            <a:spAutoFit/>
          </a:bodyPr>
          <a:lstStyle/>
          <a:p>
            <a:r>
              <a:rPr lang="en-GB" b="1" dirty="0"/>
              <a:t>Definitely</a:t>
            </a:r>
          </a:p>
        </p:txBody>
      </p:sp>
      <p:sp>
        <p:nvSpPr>
          <p:cNvPr id="6" name="TextBox 5">
            <a:extLst>
              <a:ext uri="{FF2B5EF4-FFF2-40B4-BE49-F238E27FC236}">
                <a16:creationId xmlns:a16="http://schemas.microsoft.com/office/drawing/2014/main" id="{48D5627F-520E-4E64-8499-C03C77326124}"/>
              </a:ext>
            </a:extLst>
          </p:cNvPr>
          <p:cNvSpPr txBox="1"/>
          <p:nvPr/>
        </p:nvSpPr>
        <p:spPr>
          <a:xfrm>
            <a:off x="323619" y="5683457"/>
            <a:ext cx="1186543" cy="369332"/>
          </a:xfrm>
          <a:prstGeom prst="rect">
            <a:avLst/>
          </a:prstGeom>
          <a:noFill/>
        </p:spPr>
        <p:txBody>
          <a:bodyPr wrap="none" rtlCol="0">
            <a:spAutoFit/>
          </a:bodyPr>
          <a:lstStyle/>
          <a:p>
            <a:r>
              <a:rPr lang="en-GB" b="1" dirty="0"/>
              <a:t>Not at all</a:t>
            </a:r>
          </a:p>
        </p:txBody>
      </p:sp>
      <p:sp>
        <p:nvSpPr>
          <p:cNvPr id="7" name="Rectangle: Rounded Corners 33">
            <a:extLst>
              <a:ext uri="{FF2B5EF4-FFF2-40B4-BE49-F238E27FC236}">
                <a16:creationId xmlns:a16="http://schemas.microsoft.com/office/drawing/2014/main" id="{DD98FE8A-5240-4A1B-A59B-0B349E0640AB}"/>
              </a:ext>
            </a:extLst>
          </p:cNvPr>
          <p:cNvSpPr/>
          <p:nvPr/>
        </p:nvSpPr>
        <p:spPr>
          <a:xfrm>
            <a:off x="2211641" y="5281923"/>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sp>
        <p:nvSpPr>
          <p:cNvPr id="12" name="Cloud 11">
            <a:extLst>
              <a:ext uri="{FF2B5EF4-FFF2-40B4-BE49-F238E27FC236}">
                <a16:creationId xmlns:a16="http://schemas.microsoft.com/office/drawing/2014/main" id="{85779B18-0EDC-47C7-9636-72A3B8FAB90A}"/>
              </a:ext>
            </a:extLst>
          </p:cNvPr>
          <p:cNvSpPr/>
          <p:nvPr/>
        </p:nvSpPr>
        <p:spPr>
          <a:xfrm>
            <a:off x="3510454" y="2254000"/>
            <a:ext cx="5152668" cy="1650795"/>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    Watch (1 min)</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Watch the clip of James Baldwin talking about the fight for equality in the US from over 30 years ago. Then, answer these questions.</a:t>
            </a:r>
          </a:p>
        </p:txBody>
      </p:sp>
      <p:pic>
        <p:nvPicPr>
          <p:cNvPr id="1026" name="Picture 2" descr="James Baldwin - Wikipedia">
            <a:hlinkClick r:id="rId9"/>
            <a:extLst>
              <a:ext uri="{FF2B5EF4-FFF2-40B4-BE49-F238E27FC236}">
                <a16:creationId xmlns:a16="http://schemas.microsoft.com/office/drawing/2014/main" id="{EBB34082-44EE-445B-B39B-7026DD81EB0D}"/>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95224" y="2564048"/>
            <a:ext cx="2537074" cy="252579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33">
            <a:extLst>
              <a:ext uri="{FF2B5EF4-FFF2-40B4-BE49-F238E27FC236}">
                <a16:creationId xmlns:a16="http://schemas.microsoft.com/office/drawing/2014/main" id="{74503095-2083-4CDE-B612-ACEAF11FD59D}"/>
              </a:ext>
            </a:extLst>
          </p:cNvPr>
          <p:cNvSpPr/>
          <p:nvPr/>
        </p:nvSpPr>
        <p:spPr>
          <a:xfrm>
            <a:off x="3510454" y="4017886"/>
            <a:ext cx="5187341" cy="38599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How was James </a:t>
            </a:r>
            <a:r>
              <a:rPr lang="en-GB" sz="1600" b="1" dirty="0">
                <a:solidFill>
                  <a:schemeClr val="tx1"/>
                </a:solidFill>
                <a:latin typeface="Century Gothic" panose="020B0502020202020204" pitchFamily="34" charset="0"/>
                <a:ea typeface="Century Gothic"/>
                <a:cs typeface="Century Gothic"/>
                <a:sym typeface="Century Gothic"/>
              </a:rPr>
              <a:t>feeling </a:t>
            </a:r>
            <a:r>
              <a:rPr lang="en-GB" sz="1600" dirty="0">
                <a:solidFill>
                  <a:schemeClr val="tx1"/>
                </a:solidFill>
                <a:latin typeface="Century Gothic" panose="020B0502020202020204" pitchFamily="34" charset="0"/>
                <a:ea typeface="Century Gothic"/>
                <a:cs typeface="Century Gothic"/>
                <a:sym typeface="Century Gothic"/>
              </a:rPr>
              <a:t>in this video?</a:t>
            </a:r>
          </a:p>
        </p:txBody>
      </p:sp>
      <p:sp>
        <p:nvSpPr>
          <p:cNvPr id="16" name="Rectangle: Rounded Corners 33">
            <a:extLst>
              <a:ext uri="{FF2B5EF4-FFF2-40B4-BE49-F238E27FC236}">
                <a16:creationId xmlns:a16="http://schemas.microsoft.com/office/drawing/2014/main" id="{19FE585D-C352-4E3A-9325-A675B85A4CF5}"/>
              </a:ext>
            </a:extLst>
          </p:cNvPr>
          <p:cNvSpPr/>
          <p:nvPr/>
        </p:nvSpPr>
        <p:spPr>
          <a:xfrm>
            <a:off x="3510455" y="4516967"/>
            <a:ext cx="5187341" cy="577987"/>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latin typeface="Century Gothic" panose="020B0502020202020204" pitchFamily="34" charset="0"/>
                <a:ea typeface="Lato" panose="020F0502020204030203" pitchFamily="34" charset="0"/>
                <a:cs typeface="Lato" panose="020F0502020204030203" pitchFamily="34" charset="0"/>
              </a:rPr>
              <a:t>Do you think James </a:t>
            </a:r>
            <a:r>
              <a:rPr lang="en-GB" sz="1600" b="1" dirty="0">
                <a:latin typeface="Century Gothic" panose="020B0502020202020204" pitchFamily="34" charset="0"/>
                <a:ea typeface="Lato" panose="020F0502020204030203" pitchFamily="34" charset="0"/>
                <a:cs typeface="Lato" panose="020F0502020204030203" pitchFamily="34" charset="0"/>
              </a:rPr>
              <a:t>would say the same thing today</a:t>
            </a:r>
            <a:r>
              <a:rPr lang="en-GB" sz="1600" dirty="0">
                <a:latin typeface="Century Gothic" panose="020B0502020202020204" pitchFamily="34" charset="0"/>
                <a:ea typeface="Lato" panose="020F0502020204030203" pitchFamily="34" charset="0"/>
                <a:cs typeface="Lato" panose="020F0502020204030203" pitchFamily="34" charset="0"/>
              </a:rPr>
              <a:t>? Why/why not?</a:t>
            </a:r>
            <a:endParaRPr lang="en-GB" sz="1600" dirty="0">
              <a:solidFill>
                <a:schemeClr val="tx1"/>
              </a:solidFill>
              <a:latin typeface="Century Gothic" panose="020B0502020202020204" pitchFamily="34" charset="0"/>
              <a:ea typeface="Century Gothic"/>
              <a:cs typeface="Century Gothic"/>
              <a:sym typeface="Century Gothic"/>
            </a:endParaRPr>
          </a:p>
        </p:txBody>
      </p:sp>
      <p:sp>
        <p:nvSpPr>
          <p:cNvPr id="17" name="Rectangle: Rounded Corners 33">
            <a:hlinkClick r:id="rId9"/>
            <a:extLst>
              <a:ext uri="{FF2B5EF4-FFF2-40B4-BE49-F238E27FC236}">
                <a16:creationId xmlns:a16="http://schemas.microsoft.com/office/drawing/2014/main" id="{2746C0D4-5DFD-4B39-8DC1-E66225C8CA36}"/>
              </a:ext>
            </a:extLst>
          </p:cNvPr>
          <p:cNvSpPr/>
          <p:nvPr/>
        </p:nvSpPr>
        <p:spPr>
          <a:xfrm>
            <a:off x="2630395" y="2336678"/>
            <a:ext cx="740981" cy="547989"/>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0:00-0:22</a:t>
            </a:r>
          </a:p>
        </p:txBody>
      </p:sp>
      <p:sp>
        <p:nvSpPr>
          <p:cNvPr id="18" name="Rectangle: Rounded Corners 33">
            <a:extLst>
              <a:ext uri="{FF2B5EF4-FFF2-40B4-BE49-F238E27FC236}">
                <a16:creationId xmlns:a16="http://schemas.microsoft.com/office/drawing/2014/main" id="{98A0E642-1B75-47EC-9312-86D3C97E76C7}"/>
              </a:ext>
            </a:extLst>
          </p:cNvPr>
          <p:cNvSpPr/>
          <p:nvPr/>
        </p:nvSpPr>
        <p:spPr>
          <a:xfrm>
            <a:off x="3891516" y="836116"/>
            <a:ext cx="4771607" cy="1304795"/>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Changes have happened, but they have often been </a:t>
            </a:r>
            <a:r>
              <a:rPr lang="en-GB" sz="1600" b="1" dirty="0">
                <a:solidFill>
                  <a:schemeClr val="tx1"/>
                </a:solidFill>
                <a:latin typeface="Century Gothic" panose="020B0502020202020204" pitchFamily="34" charset="0"/>
                <a:ea typeface="Century Gothic"/>
                <a:cs typeface="Century Gothic"/>
                <a:sym typeface="Century Gothic"/>
              </a:rPr>
              <a:t>very slow</a:t>
            </a:r>
            <a:r>
              <a:rPr lang="en-GB" sz="1600" dirty="0">
                <a:solidFill>
                  <a:schemeClr val="tx1"/>
                </a:solidFill>
                <a:latin typeface="Century Gothic" panose="020B0502020202020204" pitchFamily="34" charset="0"/>
                <a:ea typeface="Century Gothic"/>
                <a:cs typeface="Century Gothic"/>
                <a:sym typeface="Century Gothic"/>
              </a:rPr>
              <a:t>. For example, Martin Luther King Jr started </a:t>
            </a:r>
            <a:r>
              <a:rPr lang="en-GB" sz="1600" b="1" dirty="0">
                <a:solidFill>
                  <a:schemeClr val="tx1"/>
                </a:solidFill>
                <a:latin typeface="Century Gothic" panose="020B0502020202020204" pitchFamily="34" charset="0"/>
                <a:ea typeface="Century Gothic"/>
                <a:cs typeface="Century Gothic"/>
                <a:sym typeface="Century Gothic"/>
              </a:rPr>
              <a:t>fighting for equality over 50 years ago, but the struggle is still happening today.</a:t>
            </a:r>
          </a:p>
        </p:txBody>
      </p:sp>
      <p:sp>
        <p:nvSpPr>
          <p:cNvPr id="19" name="Rectangle 18">
            <a:extLst>
              <a:ext uri="{FF2B5EF4-FFF2-40B4-BE49-F238E27FC236}">
                <a16:creationId xmlns:a16="http://schemas.microsoft.com/office/drawing/2014/main" id="{8EBCD5F8-D09D-43D7-A427-D1C26EBEEC14}"/>
              </a:ext>
            </a:extLst>
          </p:cNvPr>
          <p:cNvSpPr/>
          <p:nvPr/>
        </p:nvSpPr>
        <p:spPr>
          <a:xfrm>
            <a:off x="0" y="6617952"/>
            <a:ext cx="1962397" cy="215444"/>
          </a:xfrm>
          <a:prstGeom prst="rect">
            <a:avLst/>
          </a:prstGeom>
        </p:spPr>
        <p:txBody>
          <a:bodyPr wrap="none">
            <a:spAutoFit/>
          </a:bodyPr>
          <a:lstStyle/>
          <a:p>
            <a:r>
              <a:rPr lang="en-GB" sz="800" dirty="0">
                <a:hlinkClick r:id="rId9"/>
              </a:rPr>
              <a:t>https://safeshare.tv/x/OCUlE5ldPvM</a:t>
            </a:r>
            <a:endParaRPr lang="en-GB" sz="800" dirty="0"/>
          </a:p>
        </p:txBody>
      </p:sp>
      <p:sp>
        <p:nvSpPr>
          <p:cNvPr id="20" name="Title 1">
            <a:extLst>
              <a:ext uri="{FF2B5EF4-FFF2-40B4-BE49-F238E27FC236}">
                <a16:creationId xmlns:a16="http://schemas.microsoft.com/office/drawing/2014/main" id="{20624622-4034-4B1A-9DB7-015594D6D244}"/>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22086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animBg="1"/>
      <p:bldP spid="12"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D8F47-2616-4B95-9859-E434265F24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graphicFrame>
        <p:nvGraphicFramePr>
          <p:cNvPr id="17" name="Diagram 16">
            <a:extLst>
              <a:ext uri="{FF2B5EF4-FFF2-40B4-BE49-F238E27FC236}">
                <a16:creationId xmlns:a16="http://schemas.microsoft.com/office/drawing/2014/main" id="{F1861357-80BE-403B-B734-93DE5C8DC0A7}"/>
              </a:ext>
            </a:extLst>
          </p:cNvPr>
          <p:cNvGraphicFramePr/>
          <p:nvPr>
            <p:extLst>
              <p:ext uri="{D42A27DB-BD31-4B8C-83A1-F6EECF244321}">
                <p14:modId xmlns:p14="http://schemas.microsoft.com/office/powerpoint/2010/main" val="16297223"/>
              </p:ext>
            </p:extLst>
          </p:nvPr>
        </p:nvGraphicFramePr>
        <p:xfrm>
          <a:off x="323619" y="5660117"/>
          <a:ext cx="8496761" cy="1383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extBox 18">
            <a:extLst>
              <a:ext uri="{FF2B5EF4-FFF2-40B4-BE49-F238E27FC236}">
                <a16:creationId xmlns:a16="http://schemas.microsoft.com/office/drawing/2014/main" id="{8425BD3D-CE41-432D-9C99-2FC361EAA7FB}"/>
              </a:ext>
            </a:extLst>
          </p:cNvPr>
          <p:cNvSpPr txBox="1"/>
          <p:nvPr/>
        </p:nvSpPr>
        <p:spPr>
          <a:xfrm>
            <a:off x="7447726" y="5683457"/>
            <a:ext cx="1215397" cy="369332"/>
          </a:xfrm>
          <a:prstGeom prst="rect">
            <a:avLst/>
          </a:prstGeom>
          <a:noFill/>
        </p:spPr>
        <p:txBody>
          <a:bodyPr wrap="none" rtlCol="0">
            <a:spAutoFit/>
          </a:bodyPr>
          <a:lstStyle/>
          <a:p>
            <a:r>
              <a:rPr lang="en-GB" b="1" dirty="0"/>
              <a:t>Definitely</a:t>
            </a:r>
          </a:p>
        </p:txBody>
      </p:sp>
      <p:sp>
        <p:nvSpPr>
          <p:cNvPr id="21" name="TextBox 20">
            <a:extLst>
              <a:ext uri="{FF2B5EF4-FFF2-40B4-BE49-F238E27FC236}">
                <a16:creationId xmlns:a16="http://schemas.microsoft.com/office/drawing/2014/main" id="{8D8FC20A-B1DA-4A47-9287-0D7A2AEE9166}"/>
              </a:ext>
            </a:extLst>
          </p:cNvPr>
          <p:cNvSpPr txBox="1"/>
          <p:nvPr/>
        </p:nvSpPr>
        <p:spPr>
          <a:xfrm>
            <a:off x="323619" y="5683457"/>
            <a:ext cx="1186543" cy="369332"/>
          </a:xfrm>
          <a:prstGeom prst="rect">
            <a:avLst/>
          </a:prstGeom>
          <a:noFill/>
        </p:spPr>
        <p:txBody>
          <a:bodyPr wrap="none" rtlCol="0">
            <a:spAutoFit/>
          </a:bodyPr>
          <a:lstStyle/>
          <a:p>
            <a:r>
              <a:rPr lang="en-GB" b="1" dirty="0"/>
              <a:t>Not at all</a:t>
            </a:r>
          </a:p>
        </p:txBody>
      </p:sp>
      <p:sp>
        <p:nvSpPr>
          <p:cNvPr id="22" name="Rectangle: Rounded Corners 33">
            <a:extLst>
              <a:ext uri="{FF2B5EF4-FFF2-40B4-BE49-F238E27FC236}">
                <a16:creationId xmlns:a16="http://schemas.microsoft.com/office/drawing/2014/main" id="{C05A8D4F-6D7B-4B21-B7DB-DCFC3B2BBA5E}"/>
              </a:ext>
            </a:extLst>
          </p:cNvPr>
          <p:cNvSpPr/>
          <p:nvPr/>
        </p:nvSpPr>
        <p:spPr>
          <a:xfrm>
            <a:off x="2211641" y="5281923"/>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sp>
        <p:nvSpPr>
          <p:cNvPr id="23" name="Rectangle: Rounded Corners 33">
            <a:extLst>
              <a:ext uri="{FF2B5EF4-FFF2-40B4-BE49-F238E27FC236}">
                <a16:creationId xmlns:a16="http://schemas.microsoft.com/office/drawing/2014/main" id="{A8D0F989-7157-497E-B75C-EA496DDE0BA0}"/>
              </a:ext>
            </a:extLst>
          </p:cNvPr>
          <p:cNvSpPr/>
          <p:nvPr/>
        </p:nvSpPr>
        <p:spPr>
          <a:xfrm>
            <a:off x="797502" y="1058002"/>
            <a:ext cx="7263247" cy="66747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Anti-racism protests </a:t>
            </a:r>
            <a:r>
              <a:rPr lang="en-GB" sz="1600" dirty="0">
                <a:solidFill>
                  <a:schemeClr val="tx1"/>
                </a:solidFill>
                <a:latin typeface="Century Gothic" panose="020B0502020202020204" pitchFamily="34" charset="0"/>
                <a:ea typeface="Century Gothic"/>
                <a:cs typeface="Century Gothic"/>
                <a:sym typeface="Century Gothic"/>
              </a:rPr>
              <a:t>aren’t only happening in America – </a:t>
            </a:r>
            <a:r>
              <a:rPr lang="en-GB" sz="1600" b="1" dirty="0">
                <a:solidFill>
                  <a:schemeClr val="tx1"/>
                </a:solidFill>
                <a:latin typeface="Century Gothic" panose="020B0502020202020204" pitchFamily="34" charset="0"/>
                <a:ea typeface="Century Gothic"/>
                <a:cs typeface="Century Gothic"/>
                <a:sym typeface="Century Gothic"/>
              </a:rPr>
              <a:t>they’re happening across the whole world.</a:t>
            </a:r>
          </a:p>
        </p:txBody>
      </p:sp>
      <p:sp>
        <p:nvSpPr>
          <p:cNvPr id="24" name="Rectangle: Rounded Corners 33">
            <a:extLst>
              <a:ext uri="{FF2B5EF4-FFF2-40B4-BE49-F238E27FC236}">
                <a16:creationId xmlns:a16="http://schemas.microsoft.com/office/drawing/2014/main" id="{867FFD40-0ACA-4A2E-8752-2E62B8CE2923}"/>
              </a:ext>
            </a:extLst>
          </p:cNvPr>
          <p:cNvSpPr/>
          <p:nvPr/>
        </p:nvSpPr>
        <p:spPr>
          <a:xfrm>
            <a:off x="796573" y="4470060"/>
            <a:ext cx="7263247" cy="66747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This means that </a:t>
            </a:r>
            <a:r>
              <a:rPr lang="en-GB" sz="1600" b="1" dirty="0">
                <a:solidFill>
                  <a:schemeClr val="tx1"/>
                </a:solidFill>
                <a:latin typeface="Century Gothic" panose="020B0502020202020204" pitchFamily="34" charset="0"/>
                <a:ea typeface="Century Gothic"/>
                <a:cs typeface="Century Gothic"/>
                <a:sym typeface="Century Gothic"/>
              </a:rPr>
              <a:t>many more people are learning about racism </a:t>
            </a:r>
            <a:r>
              <a:rPr lang="en-GB" sz="1600" dirty="0">
                <a:solidFill>
                  <a:schemeClr val="tx1"/>
                </a:solidFill>
                <a:latin typeface="Century Gothic" panose="020B0502020202020204" pitchFamily="34" charset="0"/>
                <a:ea typeface="Century Gothic"/>
                <a:cs typeface="Century Gothic"/>
                <a:sym typeface="Century Gothic"/>
              </a:rPr>
              <a:t>and are </a:t>
            </a:r>
            <a:r>
              <a:rPr lang="en-GB" sz="1600" b="1" dirty="0">
                <a:solidFill>
                  <a:schemeClr val="tx1"/>
                </a:solidFill>
                <a:latin typeface="Century Gothic" panose="020B0502020202020204" pitchFamily="34" charset="0"/>
                <a:ea typeface="Century Gothic"/>
                <a:cs typeface="Century Gothic"/>
                <a:sym typeface="Century Gothic"/>
              </a:rPr>
              <a:t>taking a stand </a:t>
            </a:r>
            <a:r>
              <a:rPr lang="en-GB" sz="1600" dirty="0">
                <a:solidFill>
                  <a:schemeClr val="tx1"/>
                </a:solidFill>
                <a:latin typeface="Century Gothic" panose="020B0502020202020204" pitchFamily="34" charset="0"/>
                <a:ea typeface="Century Gothic"/>
                <a:cs typeface="Century Gothic"/>
                <a:sym typeface="Century Gothic"/>
              </a:rPr>
              <a:t>against it.</a:t>
            </a:r>
          </a:p>
        </p:txBody>
      </p:sp>
      <p:pic>
        <p:nvPicPr>
          <p:cNvPr id="25" name="Picture 2" descr="The Syrian artists Aziz Asmar and Anis Hamdoun painted a mural depicting Mr. Floyd in Syria’s northwestern Idlib Province on Monday.">
            <a:extLst>
              <a:ext uri="{FF2B5EF4-FFF2-40B4-BE49-F238E27FC236}">
                <a16:creationId xmlns:a16="http://schemas.microsoft.com/office/drawing/2014/main" id="{4BE44D0E-19C1-420F-8A61-CE7FB5AD7B3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443214" y="1878554"/>
            <a:ext cx="3617533" cy="24116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People join a Black Lives Matter march at Trafalgar Square to protest the death of George Floyd and in support of the demonstrations in the US. [Hollie Adams/Getty Images]">
            <a:extLst>
              <a:ext uri="{FF2B5EF4-FFF2-40B4-BE49-F238E27FC236}">
                <a16:creationId xmlns:a16="http://schemas.microsoft.com/office/drawing/2014/main" id="{BCD2C1F5-57A7-44F6-AD9E-90B6745709C4}"/>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26020" y="1847099"/>
            <a:ext cx="3617533" cy="241168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33">
            <a:extLst>
              <a:ext uri="{FF2B5EF4-FFF2-40B4-BE49-F238E27FC236}">
                <a16:creationId xmlns:a16="http://schemas.microsoft.com/office/drawing/2014/main" id="{A8635AE2-48B6-447B-B5B2-004354284CE8}"/>
              </a:ext>
            </a:extLst>
          </p:cNvPr>
          <p:cNvSpPr/>
          <p:nvPr/>
        </p:nvSpPr>
        <p:spPr>
          <a:xfrm>
            <a:off x="5834438" y="3947477"/>
            <a:ext cx="835084" cy="37897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Syria</a:t>
            </a:r>
          </a:p>
        </p:txBody>
      </p:sp>
      <p:sp>
        <p:nvSpPr>
          <p:cNvPr id="28" name="Rectangle: Rounded Corners 33">
            <a:extLst>
              <a:ext uri="{FF2B5EF4-FFF2-40B4-BE49-F238E27FC236}">
                <a16:creationId xmlns:a16="http://schemas.microsoft.com/office/drawing/2014/main" id="{C2C7E2CD-61A1-49F3-8BF9-C24B00EE5880}"/>
              </a:ext>
            </a:extLst>
          </p:cNvPr>
          <p:cNvSpPr/>
          <p:nvPr/>
        </p:nvSpPr>
        <p:spPr>
          <a:xfrm>
            <a:off x="2017244" y="3947477"/>
            <a:ext cx="835083" cy="37819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UK</a:t>
            </a:r>
          </a:p>
        </p:txBody>
      </p:sp>
      <p:sp>
        <p:nvSpPr>
          <p:cNvPr id="16" name="Title 1">
            <a:extLst>
              <a:ext uri="{FF2B5EF4-FFF2-40B4-BE49-F238E27FC236}">
                <a16:creationId xmlns:a16="http://schemas.microsoft.com/office/drawing/2014/main" id="{7C09A0C4-A308-4AF9-8CFD-DCF614BB2463}"/>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13447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9" grpId="0"/>
      <p:bldP spid="21"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33">
            <a:extLst>
              <a:ext uri="{FF2B5EF4-FFF2-40B4-BE49-F238E27FC236}">
                <a16:creationId xmlns:a16="http://schemas.microsoft.com/office/drawing/2014/main" id="{15617129-4A5E-46EC-8435-A6A930C9A1EB}"/>
              </a:ext>
            </a:extLst>
          </p:cNvPr>
          <p:cNvSpPr/>
          <p:nvPr/>
        </p:nvSpPr>
        <p:spPr>
          <a:xfrm>
            <a:off x="410468" y="1048065"/>
            <a:ext cx="3697706" cy="110038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Despite protests </a:t>
            </a:r>
            <a:r>
              <a:rPr lang="en-GB" sz="1600" b="1" dirty="0">
                <a:solidFill>
                  <a:schemeClr val="tx1"/>
                </a:solidFill>
                <a:latin typeface="Century Gothic" panose="020B0502020202020204" pitchFamily="34" charset="0"/>
                <a:ea typeface="Century Gothic"/>
                <a:cs typeface="Century Gothic"/>
                <a:sym typeface="Century Gothic"/>
              </a:rPr>
              <a:t>starting  peacefully</a:t>
            </a:r>
            <a:r>
              <a:rPr lang="en-GB" sz="1600" dirty="0">
                <a:solidFill>
                  <a:schemeClr val="tx1"/>
                </a:solidFill>
                <a:latin typeface="Century Gothic" panose="020B0502020202020204" pitchFamily="34" charset="0"/>
                <a:ea typeface="Century Gothic"/>
                <a:cs typeface="Century Gothic"/>
                <a:sym typeface="Century Gothic"/>
              </a:rPr>
              <a:t>, a few have </a:t>
            </a:r>
            <a:r>
              <a:rPr lang="en-GB" sz="1600" b="1" dirty="0">
                <a:solidFill>
                  <a:schemeClr val="tx1"/>
                </a:solidFill>
                <a:latin typeface="Century Gothic" panose="020B0502020202020204" pitchFamily="34" charset="0"/>
                <a:ea typeface="Century Gothic"/>
                <a:cs typeface="Century Gothic"/>
                <a:sym typeface="Century Gothic"/>
              </a:rPr>
              <a:t>turned violent, </a:t>
            </a:r>
            <a:r>
              <a:rPr lang="en-GB" sz="1600" dirty="0">
                <a:solidFill>
                  <a:schemeClr val="tx1"/>
                </a:solidFill>
                <a:latin typeface="Century Gothic" panose="020B0502020202020204" pitchFamily="34" charset="0"/>
                <a:ea typeface="Century Gothic"/>
                <a:cs typeface="Century Gothic"/>
                <a:sym typeface="Century Gothic"/>
              </a:rPr>
              <a:t>with buildings being set </a:t>
            </a:r>
            <a:r>
              <a:rPr lang="en-GB" sz="1600" b="1" dirty="0">
                <a:solidFill>
                  <a:schemeClr val="tx1"/>
                </a:solidFill>
                <a:latin typeface="Century Gothic" panose="020B0502020202020204" pitchFamily="34" charset="0"/>
                <a:ea typeface="Century Gothic"/>
                <a:cs typeface="Century Gothic"/>
                <a:sym typeface="Century Gothic"/>
              </a:rPr>
              <a:t>on fire </a:t>
            </a:r>
            <a:r>
              <a:rPr lang="en-GB" sz="1600" dirty="0">
                <a:solidFill>
                  <a:schemeClr val="tx1"/>
                </a:solidFill>
                <a:latin typeface="Century Gothic" panose="020B0502020202020204" pitchFamily="34" charset="0"/>
                <a:ea typeface="Century Gothic"/>
                <a:cs typeface="Century Gothic"/>
                <a:sym typeface="Century Gothic"/>
              </a:rPr>
              <a:t>and shops being </a:t>
            </a:r>
            <a:r>
              <a:rPr lang="en-GB" sz="1600" b="1" dirty="0">
                <a:solidFill>
                  <a:schemeClr val="tx1"/>
                </a:solidFill>
                <a:latin typeface="Century Gothic" panose="020B0502020202020204" pitchFamily="34" charset="0"/>
                <a:ea typeface="Century Gothic"/>
                <a:cs typeface="Century Gothic"/>
                <a:sym typeface="Century Gothic"/>
              </a:rPr>
              <a:t>looted. </a:t>
            </a:r>
          </a:p>
        </p:txBody>
      </p:sp>
      <p:sp>
        <p:nvSpPr>
          <p:cNvPr id="11" name="Rectangle: Rounded Corners 33">
            <a:extLst>
              <a:ext uri="{FF2B5EF4-FFF2-40B4-BE49-F238E27FC236}">
                <a16:creationId xmlns:a16="http://schemas.microsoft.com/office/drawing/2014/main" id="{B32B0719-EAC7-41AE-B670-1BB69F6043F2}"/>
              </a:ext>
            </a:extLst>
          </p:cNvPr>
          <p:cNvSpPr/>
          <p:nvPr/>
        </p:nvSpPr>
        <p:spPr>
          <a:xfrm>
            <a:off x="410467" y="2250989"/>
            <a:ext cx="3697705" cy="789518"/>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Looting:</a:t>
            </a:r>
          </a:p>
          <a:p>
            <a:pPr algn="ctr"/>
            <a:r>
              <a:rPr lang="en-GB" sz="1600" dirty="0">
                <a:solidFill>
                  <a:schemeClr val="tx1"/>
                </a:solidFill>
                <a:latin typeface="Century Gothic" panose="020B0502020202020204" pitchFamily="34" charset="0"/>
                <a:ea typeface="Century Gothic"/>
                <a:cs typeface="Century Gothic"/>
                <a:sym typeface="Century Gothic"/>
              </a:rPr>
              <a:t>Stealing from shops during a violent event.</a:t>
            </a:r>
          </a:p>
        </p:txBody>
      </p:sp>
      <p:sp>
        <p:nvSpPr>
          <p:cNvPr id="12" name="Rectangle: Rounded Corners 33">
            <a:extLst>
              <a:ext uri="{FF2B5EF4-FFF2-40B4-BE49-F238E27FC236}">
                <a16:creationId xmlns:a16="http://schemas.microsoft.com/office/drawing/2014/main" id="{28F30DD1-4D2F-4B41-BE09-C19D572B8F8B}"/>
              </a:ext>
            </a:extLst>
          </p:cNvPr>
          <p:cNvSpPr/>
          <p:nvPr/>
        </p:nvSpPr>
        <p:spPr>
          <a:xfrm>
            <a:off x="4012815" y="3704778"/>
            <a:ext cx="4720717" cy="138341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Some people have said that </a:t>
            </a:r>
            <a:r>
              <a:rPr lang="en-GB" sz="1600" b="1" dirty="0">
                <a:solidFill>
                  <a:schemeClr val="tx1"/>
                </a:solidFill>
                <a:latin typeface="Century Gothic" panose="020B0502020202020204" pitchFamily="34" charset="0"/>
                <a:ea typeface="Century Gothic"/>
                <a:cs typeface="Century Gothic"/>
                <a:sym typeface="Century Gothic"/>
              </a:rPr>
              <a:t>violence doesn’t help the protestors</a:t>
            </a:r>
            <a:r>
              <a:rPr lang="en-GB" sz="1600" dirty="0">
                <a:solidFill>
                  <a:schemeClr val="tx1"/>
                </a:solidFill>
                <a:latin typeface="Century Gothic" panose="020B0502020202020204" pitchFamily="34" charset="0"/>
                <a:ea typeface="Century Gothic"/>
                <a:cs typeface="Century Gothic"/>
                <a:sym typeface="Century Gothic"/>
              </a:rPr>
              <a:t> as it just makes people angry at them. </a:t>
            </a:r>
            <a:r>
              <a:rPr lang="en-GB" sz="1600" b="1" dirty="0">
                <a:solidFill>
                  <a:schemeClr val="tx1"/>
                </a:solidFill>
                <a:latin typeface="Century Gothic" panose="020B0502020202020204" pitchFamily="34" charset="0"/>
                <a:ea typeface="Century Gothic"/>
                <a:cs typeface="Century Gothic"/>
                <a:sym typeface="Century Gothic"/>
              </a:rPr>
              <a:t>However, others have argued that peaceful protests haven’t worked in the past</a:t>
            </a:r>
            <a:r>
              <a:rPr lang="en-GB" sz="1600" dirty="0">
                <a:solidFill>
                  <a:schemeClr val="tx1"/>
                </a:solidFill>
                <a:latin typeface="Century Gothic" panose="020B0502020202020204" pitchFamily="34" charset="0"/>
                <a:ea typeface="Century Gothic"/>
                <a:cs typeface="Century Gothic"/>
                <a:sym typeface="Century Gothic"/>
              </a:rPr>
              <a:t>, causing this to happen.</a:t>
            </a:r>
            <a:endParaRPr lang="en-GB" sz="1600" b="1" dirty="0">
              <a:solidFill>
                <a:schemeClr val="tx1"/>
              </a:solidFill>
              <a:latin typeface="Century Gothic" panose="020B0502020202020204" pitchFamily="34" charset="0"/>
              <a:ea typeface="Century Gothic"/>
              <a:cs typeface="Century Gothic"/>
              <a:sym typeface="Century Gothic"/>
            </a:endParaRPr>
          </a:p>
        </p:txBody>
      </p:sp>
      <p:pic>
        <p:nvPicPr>
          <p:cNvPr id="4" name="Picture 3">
            <a:extLst>
              <a:ext uri="{FF2B5EF4-FFF2-40B4-BE49-F238E27FC236}">
                <a16:creationId xmlns:a16="http://schemas.microsoft.com/office/drawing/2014/main" id="{F3411F39-E768-4689-8871-B3A6010EE1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graphicFrame>
        <p:nvGraphicFramePr>
          <p:cNvPr id="5" name="Diagram 4">
            <a:extLst>
              <a:ext uri="{FF2B5EF4-FFF2-40B4-BE49-F238E27FC236}">
                <a16:creationId xmlns:a16="http://schemas.microsoft.com/office/drawing/2014/main" id="{59F43D9C-59F3-4EA4-A4B3-69FBA8366A28}"/>
              </a:ext>
            </a:extLst>
          </p:cNvPr>
          <p:cNvGraphicFramePr/>
          <p:nvPr/>
        </p:nvGraphicFramePr>
        <p:xfrm>
          <a:off x="323619" y="5660117"/>
          <a:ext cx="8496761" cy="1383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D173AE4B-F7C8-46AC-8475-84FB10CE8BAE}"/>
              </a:ext>
            </a:extLst>
          </p:cNvPr>
          <p:cNvSpPr txBox="1"/>
          <p:nvPr/>
        </p:nvSpPr>
        <p:spPr>
          <a:xfrm>
            <a:off x="7447726" y="5683457"/>
            <a:ext cx="1215397" cy="369332"/>
          </a:xfrm>
          <a:prstGeom prst="rect">
            <a:avLst/>
          </a:prstGeom>
          <a:noFill/>
        </p:spPr>
        <p:txBody>
          <a:bodyPr wrap="none" rtlCol="0">
            <a:spAutoFit/>
          </a:bodyPr>
          <a:lstStyle/>
          <a:p>
            <a:r>
              <a:rPr lang="en-GB" b="1" dirty="0"/>
              <a:t>Definitely</a:t>
            </a:r>
          </a:p>
        </p:txBody>
      </p:sp>
      <p:sp>
        <p:nvSpPr>
          <p:cNvPr id="7" name="TextBox 6">
            <a:extLst>
              <a:ext uri="{FF2B5EF4-FFF2-40B4-BE49-F238E27FC236}">
                <a16:creationId xmlns:a16="http://schemas.microsoft.com/office/drawing/2014/main" id="{16B6057B-32F1-49B5-8942-D774A5C6D53A}"/>
              </a:ext>
            </a:extLst>
          </p:cNvPr>
          <p:cNvSpPr txBox="1"/>
          <p:nvPr/>
        </p:nvSpPr>
        <p:spPr>
          <a:xfrm>
            <a:off x="323619" y="5683457"/>
            <a:ext cx="1186543" cy="369332"/>
          </a:xfrm>
          <a:prstGeom prst="rect">
            <a:avLst/>
          </a:prstGeom>
          <a:noFill/>
        </p:spPr>
        <p:txBody>
          <a:bodyPr wrap="none" rtlCol="0">
            <a:spAutoFit/>
          </a:bodyPr>
          <a:lstStyle/>
          <a:p>
            <a:r>
              <a:rPr lang="en-GB" b="1" dirty="0"/>
              <a:t>Not at all</a:t>
            </a:r>
          </a:p>
        </p:txBody>
      </p:sp>
      <p:sp>
        <p:nvSpPr>
          <p:cNvPr id="8" name="Rectangle: Rounded Corners 33">
            <a:extLst>
              <a:ext uri="{FF2B5EF4-FFF2-40B4-BE49-F238E27FC236}">
                <a16:creationId xmlns:a16="http://schemas.microsoft.com/office/drawing/2014/main" id="{B9529EE7-BCF8-4306-9BF2-5E38C5DB0E23}"/>
              </a:ext>
            </a:extLst>
          </p:cNvPr>
          <p:cNvSpPr/>
          <p:nvPr/>
        </p:nvSpPr>
        <p:spPr>
          <a:xfrm>
            <a:off x="2211641" y="5281923"/>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pic>
        <p:nvPicPr>
          <p:cNvPr id="16386" name="Picture 2" descr="Opinion | As Waves of Protest Surge Across America - The New York ...">
            <a:extLst>
              <a:ext uri="{FF2B5EF4-FFF2-40B4-BE49-F238E27FC236}">
                <a16:creationId xmlns:a16="http://schemas.microsoft.com/office/drawing/2014/main" id="{040B02C7-3300-4DED-A46E-E62F072D17A7}"/>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4266640" y="1043796"/>
            <a:ext cx="4466892" cy="252824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Americans Show Support for Small Businesses Hurt by Looting – Adweek">
            <a:extLst>
              <a:ext uri="{FF2B5EF4-FFF2-40B4-BE49-F238E27FC236}">
                <a16:creationId xmlns:a16="http://schemas.microsoft.com/office/drawing/2014/main" id="{886A5E27-9E0C-445B-82E9-82D63AA5C1E9}"/>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10468" y="3159775"/>
            <a:ext cx="3479754" cy="195491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BF43ADB9-08FD-49A2-99D7-5766900AAE6D}"/>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
        <p:nvSpPr>
          <p:cNvPr id="15" name="Rectangle: Rounded Corners 33">
            <a:extLst>
              <a:ext uri="{FF2B5EF4-FFF2-40B4-BE49-F238E27FC236}">
                <a16:creationId xmlns:a16="http://schemas.microsoft.com/office/drawing/2014/main" id="{EE8AC1A2-9E1D-4ADB-B426-47803A0F9576}"/>
              </a:ext>
            </a:extLst>
          </p:cNvPr>
          <p:cNvSpPr/>
          <p:nvPr/>
        </p:nvSpPr>
        <p:spPr>
          <a:xfrm>
            <a:off x="4012814" y="3701249"/>
            <a:ext cx="4720717" cy="141344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Other reports say that protests only </a:t>
            </a:r>
            <a:r>
              <a:rPr lang="en-GB" sz="1600" b="1" dirty="0">
                <a:solidFill>
                  <a:schemeClr val="tx1"/>
                </a:solidFill>
                <a:latin typeface="Century Gothic" panose="020B0502020202020204" pitchFamily="34" charset="0"/>
                <a:ea typeface="Century Gothic"/>
                <a:cs typeface="Century Gothic"/>
                <a:sym typeface="Century Gothic"/>
              </a:rPr>
              <a:t>became violent after police officers tried to stop them from happening</a:t>
            </a:r>
            <a:r>
              <a:rPr lang="en-GB" sz="1600" dirty="0">
                <a:solidFill>
                  <a:schemeClr val="tx1"/>
                </a:solidFill>
                <a:latin typeface="Century Gothic" panose="020B0502020202020204" pitchFamily="34" charset="0"/>
                <a:ea typeface="Century Gothic"/>
                <a:cs typeface="Century Gothic"/>
                <a:sym typeface="Century Gothic"/>
              </a:rPr>
              <a:t>, or that violence was started by non-protesters. </a:t>
            </a:r>
            <a:r>
              <a:rPr lang="en-GB" sz="1600" b="1" dirty="0">
                <a:solidFill>
                  <a:schemeClr val="tx1"/>
                </a:solidFill>
                <a:latin typeface="Century Gothic" panose="020B0502020202020204" pitchFamily="34" charset="0"/>
                <a:ea typeface="Century Gothic"/>
                <a:cs typeface="Century Gothic"/>
                <a:sym typeface="Century Gothic"/>
              </a:rPr>
              <a:t>However, it is impossible to know the truth.</a:t>
            </a:r>
          </a:p>
        </p:txBody>
      </p:sp>
    </p:spTree>
    <p:extLst>
      <p:ext uri="{BB962C8B-B14F-4D97-AF65-F5344CB8AC3E}">
        <p14:creationId xmlns:p14="http://schemas.microsoft.com/office/powerpoint/2010/main" val="342073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5" grpId="0">
        <p:bldAsOne/>
      </p:bldGraphic>
      <p:bldP spid="6" grpId="0"/>
      <p:bldP spid="7" grpId="0"/>
      <p:bldP spid="8"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3">
            <a:extLst>
              <a:ext uri="{FF2B5EF4-FFF2-40B4-BE49-F238E27FC236}">
                <a16:creationId xmlns:a16="http://schemas.microsoft.com/office/drawing/2014/main" id="{B59A8CAA-04B2-42A0-B84E-F30AE27574ED}"/>
              </a:ext>
            </a:extLst>
          </p:cNvPr>
          <p:cNvSpPr/>
          <p:nvPr/>
        </p:nvSpPr>
        <p:spPr>
          <a:xfrm>
            <a:off x="861390" y="1129059"/>
            <a:ext cx="2934790" cy="156125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Influential figures</a:t>
            </a:r>
            <a:r>
              <a:rPr lang="en-GB" sz="1600" dirty="0">
                <a:solidFill>
                  <a:schemeClr val="tx1"/>
                </a:solidFill>
                <a:latin typeface="Century Gothic" panose="020B0502020202020204" pitchFamily="34" charset="0"/>
                <a:ea typeface="Century Gothic"/>
                <a:cs typeface="Century Gothic"/>
                <a:sym typeface="Century Gothic"/>
              </a:rPr>
              <a:t>, such as footballers &amp; singers, and </a:t>
            </a:r>
            <a:r>
              <a:rPr lang="en-GB" sz="1600" b="1" dirty="0">
                <a:solidFill>
                  <a:schemeClr val="tx1"/>
                </a:solidFill>
                <a:latin typeface="Century Gothic" panose="020B0502020202020204" pitchFamily="34" charset="0"/>
                <a:ea typeface="Century Gothic"/>
                <a:cs typeface="Century Gothic"/>
                <a:sym typeface="Century Gothic"/>
              </a:rPr>
              <a:t>companies</a:t>
            </a:r>
            <a:r>
              <a:rPr lang="en-GB" sz="1600" dirty="0">
                <a:solidFill>
                  <a:schemeClr val="tx1"/>
                </a:solidFill>
                <a:latin typeface="Century Gothic" panose="020B0502020202020204" pitchFamily="34" charset="0"/>
                <a:ea typeface="Century Gothic"/>
                <a:cs typeface="Century Gothic"/>
                <a:sym typeface="Century Gothic"/>
              </a:rPr>
              <a:t> have spoken out about it, which has helped spread awareness.</a:t>
            </a:r>
          </a:p>
        </p:txBody>
      </p:sp>
      <p:pic>
        <p:nvPicPr>
          <p:cNvPr id="5" name="Picture 4">
            <a:extLst>
              <a:ext uri="{FF2B5EF4-FFF2-40B4-BE49-F238E27FC236}">
                <a16:creationId xmlns:a16="http://schemas.microsoft.com/office/drawing/2014/main" id="{9AD502DC-2861-4129-9ECD-87E9D10957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00589" y="919470"/>
            <a:ext cx="3880459" cy="1862620"/>
          </a:xfrm>
          <a:prstGeom prst="rect">
            <a:avLst/>
          </a:prstGeom>
        </p:spPr>
      </p:pic>
      <p:pic>
        <p:nvPicPr>
          <p:cNvPr id="8" name="Picture 7">
            <a:extLst>
              <a:ext uri="{FF2B5EF4-FFF2-40B4-BE49-F238E27FC236}">
                <a16:creationId xmlns:a16="http://schemas.microsoft.com/office/drawing/2014/main" id="{0890D859-3A49-4636-96B4-D461DB53C8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graphicFrame>
        <p:nvGraphicFramePr>
          <p:cNvPr id="10" name="Diagram 9">
            <a:extLst>
              <a:ext uri="{FF2B5EF4-FFF2-40B4-BE49-F238E27FC236}">
                <a16:creationId xmlns:a16="http://schemas.microsoft.com/office/drawing/2014/main" id="{9047C913-CF9F-499D-826B-1AF147F1F8A8}"/>
              </a:ext>
            </a:extLst>
          </p:cNvPr>
          <p:cNvGraphicFramePr/>
          <p:nvPr>
            <p:extLst>
              <p:ext uri="{D42A27DB-BD31-4B8C-83A1-F6EECF244321}">
                <p14:modId xmlns:p14="http://schemas.microsoft.com/office/powerpoint/2010/main" val="1794719202"/>
              </p:ext>
            </p:extLst>
          </p:nvPr>
        </p:nvGraphicFramePr>
        <p:xfrm>
          <a:off x="323619" y="5660117"/>
          <a:ext cx="8496761" cy="13834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a:extLst>
              <a:ext uri="{FF2B5EF4-FFF2-40B4-BE49-F238E27FC236}">
                <a16:creationId xmlns:a16="http://schemas.microsoft.com/office/drawing/2014/main" id="{55AC0F6C-7D77-42DE-9429-A568F1DE4ED6}"/>
              </a:ext>
            </a:extLst>
          </p:cNvPr>
          <p:cNvSpPr txBox="1"/>
          <p:nvPr/>
        </p:nvSpPr>
        <p:spPr>
          <a:xfrm>
            <a:off x="7447726" y="5683457"/>
            <a:ext cx="1215397" cy="369332"/>
          </a:xfrm>
          <a:prstGeom prst="rect">
            <a:avLst/>
          </a:prstGeom>
          <a:noFill/>
        </p:spPr>
        <p:txBody>
          <a:bodyPr wrap="none" rtlCol="0">
            <a:spAutoFit/>
          </a:bodyPr>
          <a:lstStyle/>
          <a:p>
            <a:r>
              <a:rPr lang="en-GB" b="1" dirty="0"/>
              <a:t>Definitely</a:t>
            </a:r>
          </a:p>
        </p:txBody>
      </p:sp>
      <p:sp>
        <p:nvSpPr>
          <p:cNvPr id="12" name="TextBox 11">
            <a:extLst>
              <a:ext uri="{FF2B5EF4-FFF2-40B4-BE49-F238E27FC236}">
                <a16:creationId xmlns:a16="http://schemas.microsoft.com/office/drawing/2014/main" id="{7CC95B78-8105-47E1-B0C3-AC834FF13065}"/>
              </a:ext>
            </a:extLst>
          </p:cNvPr>
          <p:cNvSpPr txBox="1"/>
          <p:nvPr/>
        </p:nvSpPr>
        <p:spPr>
          <a:xfrm>
            <a:off x="323619" y="5683457"/>
            <a:ext cx="1186543" cy="369332"/>
          </a:xfrm>
          <a:prstGeom prst="rect">
            <a:avLst/>
          </a:prstGeom>
          <a:noFill/>
        </p:spPr>
        <p:txBody>
          <a:bodyPr wrap="none" rtlCol="0">
            <a:spAutoFit/>
          </a:bodyPr>
          <a:lstStyle/>
          <a:p>
            <a:r>
              <a:rPr lang="en-GB" b="1" dirty="0"/>
              <a:t>Not at all</a:t>
            </a:r>
          </a:p>
        </p:txBody>
      </p:sp>
      <p:sp>
        <p:nvSpPr>
          <p:cNvPr id="13" name="Rectangle: Rounded Corners 33">
            <a:extLst>
              <a:ext uri="{FF2B5EF4-FFF2-40B4-BE49-F238E27FC236}">
                <a16:creationId xmlns:a16="http://schemas.microsoft.com/office/drawing/2014/main" id="{967C701F-DA65-4933-8504-6E1E314CAAFF}"/>
              </a:ext>
            </a:extLst>
          </p:cNvPr>
          <p:cNvSpPr/>
          <p:nvPr/>
        </p:nvSpPr>
        <p:spPr>
          <a:xfrm>
            <a:off x="2211641" y="5281923"/>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sp>
        <p:nvSpPr>
          <p:cNvPr id="14" name="Rectangle: Rounded Corners 33">
            <a:extLst>
              <a:ext uri="{FF2B5EF4-FFF2-40B4-BE49-F238E27FC236}">
                <a16:creationId xmlns:a16="http://schemas.microsoft.com/office/drawing/2014/main" id="{BA63BD3E-36DA-457F-A058-A3008C694EF5}"/>
              </a:ext>
            </a:extLst>
          </p:cNvPr>
          <p:cNvSpPr/>
          <p:nvPr/>
        </p:nvSpPr>
        <p:spPr>
          <a:xfrm>
            <a:off x="4200589" y="2950931"/>
            <a:ext cx="3880459" cy="1149393"/>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It has also been </a:t>
            </a:r>
            <a:r>
              <a:rPr lang="en-GB" sz="1600" b="1" dirty="0">
                <a:solidFill>
                  <a:schemeClr val="tx1"/>
                </a:solidFill>
                <a:latin typeface="Century Gothic" panose="020B0502020202020204" pitchFamily="34" charset="0"/>
                <a:ea typeface="Century Gothic"/>
                <a:cs typeface="Century Gothic"/>
                <a:sym typeface="Century Gothic"/>
              </a:rPr>
              <a:t>discussed on TV shows, radio channels and across vlogs</a:t>
            </a:r>
            <a:r>
              <a:rPr lang="en-GB" sz="1600" dirty="0">
                <a:solidFill>
                  <a:schemeClr val="tx1"/>
                </a:solidFill>
                <a:latin typeface="Century Gothic" panose="020B0502020202020204" pitchFamily="34" charset="0"/>
                <a:ea typeface="Century Gothic"/>
                <a:cs typeface="Century Gothic"/>
                <a:sym typeface="Century Gothic"/>
              </a:rPr>
              <a:t>, making it </a:t>
            </a:r>
            <a:r>
              <a:rPr lang="en-GB" sz="1600" b="1" dirty="0">
                <a:solidFill>
                  <a:schemeClr val="tx1"/>
                </a:solidFill>
                <a:latin typeface="Century Gothic" panose="020B0502020202020204" pitchFamily="34" charset="0"/>
                <a:ea typeface="Century Gothic"/>
                <a:cs typeface="Century Gothic"/>
                <a:sym typeface="Century Gothic"/>
              </a:rPr>
              <a:t>the most talked about topic in the last few weeks.</a:t>
            </a:r>
          </a:p>
        </p:txBody>
      </p:sp>
      <p:sp>
        <p:nvSpPr>
          <p:cNvPr id="15" name="Rectangle: Rounded Corners 33">
            <a:extLst>
              <a:ext uri="{FF2B5EF4-FFF2-40B4-BE49-F238E27FC236}">
                <a16:creationId xmlns:a16="http://schemas.microsoft.com/office/drawing/2014/main" id="{9536738F-2CF5-4B08-8C60-00B91D53C2D7}"/>
              </a:ext>
            </a:extLst>
          </p:cNvPr>
          <p:cNvSpPr/>
          <p:nvPr/>
        </p:nvSpPr>
        <p:spPr>
          <a:xfrm>
            <a:off x="4200589" y="4269165"/>
            <a:ext cx="3880459" cy="785351"/>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Challenge:</a:t>
            </a:r>
          </a:p>
          <a:p>
            <a:pPr algn="ctr"/>
            <a:r>
              <a:rPr lang="en-GB" sz="1600" dirty="0">
                <a:solidFill>
                  <a:schemeClr val="bg1"/>
                </a:solidFill>
                <a:latin typeface="Century Gothic" panose="020B0502020202020204" pitchFamily="34" charset="0"/>
                <a:ea typeface="Century Gothic"/>
                <a:cs typeface="Century Gothic"/>
                <a:sym typeface="Century Gothic"/>
              </a:rPr>
              <a:t>Have you seen or heard anyone speaking about racism recently?</a:t>
            </a:r>
          </a:p>
        </p:txBody>
      </p:sp>
      <p:pic>
        <p:nvPicPr>
          <p:cNvPr id="1026" name="Picture 2" descr="John Boyega London Black Lives Matter protests Hyde Park Getty Images">
            <a:extLst>
              <a:ext uri="{FF2B5EF4-FFF2-40B4-BE49-F238E27FC236}">
                <a16:creationId xmlns:a16="http://schemas.microsoft.com/office/drawing/2014/main" id="{A83C6E86-E9CA-459A-9454-D799951A3AD4}"/>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61389" y="2842205"/>
            <a:ext cx="2934789" cy="2201091"/>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96DE26FE-DD3C-472F-8894-DA10CB03B6CE}"/>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115052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7E870F19-20A7-4DD9-BEDB-82A5018F16F9}"/>
              </a:ext>
            </a:extLst>
          </p:cNvPr>
          <p:cNvSpPr/>
          <p:nvPr/>
        </p:nvSpPr>
        <p:spPr>
          <a:xfrm>
            <a:off x="345082" y="5618314"/>
            <a:ext cx="2727727" cy="947179"/>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In the classroom? </a:t>
            </a:r>
          </a:p>
          <a:p>
            <a:pPr algn="ctr"/>
            <a:r>
              <a:rPr lang="en-GB" sz="1300" dirty="0">
                <a:solidFill>
                  <a:schemeClr val="bg1"/>
                </a:solidFill>
              </a:rPr>
              <a:t>Look out for these boxes to see how to make the most of the activities!</a:t>
            </a:r>
          </a:p>
        </p:txBody>
      </p:sp>
      <p:sp>
        <p:nvSpPr>
          <p:cNvPr id="20" name="Rectangle: Rounded Corners 19">
            <a:extLst>
              <a:ext uri="{FF2B5EF4-FFF2-40B4-BE49-F238E27FC236}">
                <a16:creationId xmlns:a16="http://schemas.microsoft.com/office/drawing/2014/main" id="{05DE318A-69E4-41CB-AE00-5DC143B00D4E}"/>
              </a:ext>
            </a:extLst>
          </p:cNvPr>
          <p:cNvSpPr/>
          <p:nvPr/>
        </p:nvSpPr>
        <p:spPr>
          <a:xfrm>
            <a:off x="3208137" y="5618314"/>
            <a:ext cx="2727727" cy="947179"/>
          </a:xfrm>
          <a:prstGeom prst="roundRect">
            <a:avLst/>
          </a:prstGeom>
          <a:solidFill>
            <a:srgbClr val="DF6068">
              <a:alpha val="63922"/>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Parents’ &amp; Carers’ Note: </a:t>
            </a:r>
          </a:p>
          <a:p>
            <a:pPr algn="ctr"/>
            <a:r>
              <a:rPr lang="en-GB" sz="1300" dirty="0">
                <a:solidFill>
                  <a:schemeClr val="bg1"/>
                </a:solidFill>
              </a:rPr>
              <a:t>Please see the Notes section below each slide for any further guidance. </a:t>
            </a:r>
          </a:p>
        </p:txBody>
      </p:sp>
      <p:sp>
        <p:nvSpPr>
          <p:cNvPr id="16" name="Shape 114">
            <a:extLst>
              <a:ext uri="{FF2B5EF4-FFF2-40B4-BE49-F238E27FC236}">
                <a16:creationId xmlns:a16="http://schemas.microsoft.com/office/drawing/2014/main" id="{76C3CDE3-1A0A-4D27-849C-4B8B0B93A752}"/>
              </a:ext>
            </a:extLst>
          </p:cNvPr>
          <p:cNvSpPr/>
          <p:nvPr/>
        </p:nvSpPr>
        <p:spPr>
          <a:xfrm>
            <a:off x="243628" y="2902583"/>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Learning from home?</a:t>
            </a:r>
            <a:endParaRPr lang="en-GB" sz="2500" b="1" dirty="0">
              <a:solidFill>
                <a:schemeClr val="tx1"/>
              </a:solidFill>
              <a:latin typeface="Century Gothic" panose="020B0502020202020204" pitchFamily="34" charset="0"/>
              <a:ea typeface="Lato"/>
              <a:cs typeface="Lato"/>
              <a:sym typeface="Lato"/>
            </a:endParaRPr>
          </a:p>
        </p:txBody>
      </p:sp>
      <p:sp>
        <p:nvSpPr>
          <p:cNvPr id="17" name="Rectangle: Rounded Corners 16">
            <a:extLst>
              <a:ext uri="{FF2B5EF4-FFF2-40B4-BE49-F238E27FC236}">
                <a16:creationId xmlns:a16="http://schemas.microsoft.com/office/drawing/2014/main" id="{E062C256-F089-49C1-9506-40BCFC38E7B2}"/>
              </a:ext>
            </a:extLst>
          </p:cNvPr>
          <p:cNvSpPr/>
          <p:nvPr/>
        </p:nvSpPr>
        <p:spPr>
          <a:xfrm>
            <a:off x="349098" y="3457018"/>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Here are some </a:t>
            </a:r>
            <a:r>
              <a:rPr lang="en-GB" sz="1500" b="1" dirty="0"/>
              <a:t>ideas of how to get the most out of this lesson at home</a:t>
            </a:r>
            <a:r>
              <a:rPr lang="en-GB" sz="1500" dirty="0"/>
              <a:t>. </a:t>
            </a:r>
          </a:p>
        </p:txBody>
      </p:sp>
      <p:sp>
        <p:nvSpPr>
          <p:cNvPr id="19" name="Rectangle: Rounded Corners 18">
            <a:extLst>
              <a:ext uri="{FF2B5EF4-FFF2-40B4-BE49-F238E27FC236}">
                <a16:creationId xmlns:a16="http://schemas.microsoft.com/office/drawing/2014/main" id="{51372078-5239-46A8-8AEB-81847EA769FE}"/>
              </a:ext>
            </a:extLst>
          </p:cNvPr>
          <p:cNvSpPr/>
          <p:nvPr/>
        </p:nvSpPr>
        <p:spPr>
          <a:xfrm>
            <a:off x="643807" y="4048818"/>
            <a:ext cx="2304188" cy="1300853"/>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Ask an adult to arrange a video call </a:t>
            </a:r>
            <a:r>
              <a:rPr lang="en-GB" sz="1500" dirty="0"/>
              <a:t>so you can do some   </a:t>
            </a:r>
          </a:p>
          <a:p>
            <a:pPr algn="ctr"/>
            <a:r>
              <a:rPr lang="en-GB" sz="1500" dirty="0"/>
              <a:t>    of the </a:t>
            </a:r>
            <a:r>
              <a:rPr lang="en-GB" sz="1500" b="1" dirty="0"/>
              <a:t>activities with a friend</a:t>
            </a:r>
            <a:r>
              <a:rPr lang="en-GB" sz="1500" dirty="0"/>
              <a:t>.</a:t>
            </a:r>
          </a:p>
        </p:txBody>
      </p:sp>
      <p:sp>
        <p:nvSpPr>
          <p:cNvPr id="21" name="Rectangle: Rounded Corners 20">
            <a:extLst>
              <a:ext uri="{FF2B5EF4-FFF2-40B4-BE49-F238E27FC236}">
                <a16:creationId xmlns:a16="http://schemas.microsoft.com/office/drawing/2014/main" id="{70A948B8-DB88-42C5-95FC-B4395C309933}"/>
              </a:ext>
            </a:extLst>
          </p:cNvPr>
          <p:cNvSpPr/>
          <p:nvPr/>
        </p:nvSpPr>
        <p:spPr>
          <a:xfrm>
            <a:off x="3563477" y="4048004"/>
            <a:ext cx="2304189" cy="1300852"/>
          </a:xfrm>
          <a:prstGeom prst="roundRect">
            <a:avLst/>
          </a:prstGeom>
          <a:solidFill>
            <a:schemeClr val="tx2">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Explore the topic with a parent or caregiver:</a:t>
            </a:r>
            <a:r>
              <a:rPr lang="en-GB" sz="1500" dirty="0"/>
              <a:t> how is  their opinion </a:t>
            </a:r>
          </a:p>
          <a:p>
            <a:pPr algn="ctr"/>
            <a:r>
              <a:rPr lang="en-GB" sz="1500" dirty="0"/>
              <a:t>different to yours? </a:t>
            </a:r>
          </a:p>
        </p:txBody>
      </p:sp>
      <p:sp>
        <p:nvSpPr>
          <p:cNvPr id="22" name="Rectangle: Rounded Corners 21">
            <a:extLst>
              <a:ext uri="{FF2B5EF4-FFF2-40B4-BE49-F238E27FC236}">
                <a16:creationId xmlns:a16="http://schemas.microsoft.com/office/drawing/2014/main" id="{FD54D12C-E7D6-4574-B5C9-758997D7276B}"/>
              </a:ext>
            </a:extLst>
          </p:cNvPr>
          <p:cNvSpPr/>
          <p:nvPr/>
        </p:nvSpPr>
        <p:spPr>
          <a:xfrm>
            <a:off x="6388652" y="4048004"/>
            <a:ext cx="2304189" cy="1300851"/>
          </a:xfrm>
          <a:prstGeom prst="roundRect">
            <a:avLst/>
          </a:prstGeom>
          <a:solidFill>
            <a:schemeClr val="tx2">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Teach a younger sibling or relative </a:t>
            </a:r>
            <a:endParaRPr lang="en-GB" sz="1500" dirty="0"/>
          </a:p>
          <a:p>
            <a:pPr algn="ctr"/>
            <a:r>
              <a:rPr lang="en-GB" sz="1500" dirty="0"/>
              <a:t>about how  </a:t>
            </a:r>
          </a:p>
          <a:p>
            <a:pPr algn="ctr"/>
            <a:r>
              <a:rPr lang="en-GB" sz="1500" dirty="0"/>
              <a:t>   VotesforSchools works!</a:t>
            </a:r>
            <a:endParaRPr lang="en-GB" sz="1500" b="1" dirty="0"/>
          </a:p>
        </p:txBody>
      </p:sp>
      <p:pic>
        <p:nvPicPr>
          <p:cNvPr id="29" name="Picture 6" descr="Brainstorm Skill icon">
            <a:extLst>
              <a:ext uri="{FF2B5EF4-FFF2-40B4-BE49-F238E27FC236}">
                <a16:creationId xmlns:a16="http://schemas.microsoft.com/office/drawing/2014/main" id="{1F3DE9F0-8D65-48A0-8FD5-B800D3DA32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21974" y="4803678"/>
            <a:ext cx="683005" cy="68300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Thinking Bubble icon">
            <a:extLst>
              <a:ext uri="{FF2B5EF4-FFF2-40B4-BE49-F238E27FC236}">
                <a16:creationId xmlns:a16="http://schemas.microsoft.com/office/drawing/2014/main" id="{1CA16BE9-5251-4E1F-9A1D-6EDC562768A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6661" y="4734408"/>
            <a:ext cx="683005" cy="68300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Video Conference icon">
            <a:extLst>
              <a:ext uri="{FF2B5EF4-FFF2-40B4-BE49-F238E27FC236}">
                <a16:creationId xmlns:a16="http://schemas.microsoft.com/office/drawing/2014/main" id="{21AD6487-CC5B-4773-9919-B492FAECF84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9098" y="4723616"/>
            <a:ext cx="683005" cy="68300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133AEE69-8A95-4893-808C-D5F454DE2FE2}"/>
              </a:ext>
            </a:extLst>
          </p:cNvPr>
          <p:cNvSpPr/>
          <p:nvPr/>
        </p:nvSpPr>
        <p:spPr>
          <a:xfrm>
            <a:off x="6071193" y="5619570"/>
            <a:ext cx="2727728" cy="946573"/>
          </a:xfrm>
          <a:prstGeom prst="roundRect">
            <a:avLst/>
          </a:prstGeom>
          <a:solidFill>
            <a:schemeClr val="accent2"/>
          </a:solidFill>
          <a:ln w="28575">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Don’t forget to vote…</a:t>
            </a:r>
          </a:p>
          <a:p>
            <a:pPr algn="ctr"/>
            <a:r>
              <a:rPr lang="en-GB" sz="1300" dirty="0">
                <a:solidFill>
                  <a:schemeClr val="bg1"/>
                </a:solidFill>
              </a:rPr>
              <a:t>You can find the link to do this on the final slide. Get your whole household involved!</a:t>
            </a:r>
          </a:p>
        </p:txBody>
      </p:sp>
      <p:sp>
        <p:nvSpPr>
          <p:cNvPr id="37" name="Shape 114">
            <a:extLst>
              <a:ext uri="{FF2B5EF4-FFF2-40B4-BE49-F238E27FC236}">
                <a16:creationId xmlns:a16="http://schemas.microsoft.com/office/drawing/2014/main" id="{8C34E08B-8533-44FA-A93F-AFD73F4C4AC4}"/>
              </a:ext>
            </a:extLst>
          </p:cNvPr>
          <p:cNvSpPr/>
          <p:nvPr/>
        </p:nvSpPr>
        <p:spPr>
          <a:xfrm>
            <a:off x="243628" y="21839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How to use this lesson…</a:t>
            </a:r>
            <a:endParaRPr lang="en-GB" sz="2500" b="1" dirty="0">
              <a:solidFill>
                <a:schemeClr val="tx1"/>
              </a:solidFill>
              <a:latin typeface="Century Gothic" panose="020B0502020202020204" pitchFamily="34" charset="0"/>
              <a:ea typeface="Lato"/>
              <a:cs typeface="Lato"/>
              <a:sym typeface="Lato"/>
            </a:endParaRPr>
          </a:p>
        </p:txBody>
      </p:sp>
      <p:sp>
        <p:nvSpPr>
          <p:cNvPr id="38" name="Rectangle: Rounded Corners 37">
            <a:extLst>
              <a:ext uri="{FF2B5EF4-FFF2-40B4-BE49-F238E27FC236}">
                <a16:creationId xmlns:a16="http://schemas.microsoft.com/office/drawing/2014/main" id="{EC50A0FF-CE79-4D85-B222-D85960601713}"/>
              </a:ext>
            </a:extLst>
          </p:cNvPr>
          <p:cNvSpPr/>
          <p:nvPr/>
        </p:nvSpPr>
        <p:spPr>
          <a:xfrm>
            <a:off x="643807" y="1349343"/>
            <a:ext cx="2304188" cy="1287817"/>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Find this button </a:t>
            </a:r>
            <a:r>
              <a:rPr lang="en-GB" sz="1500" dirty="0"/>
              <a:t>in the bottom right of you screen to </a:t>
            </a:r>
            <a:r>
              <a:rPr lang="en-GB" sz="1500" b="1" dirty="0"/>
              <a:t>start your lesson.</a:t>
            </a:r>
          </a:p>
        </p:txBody>
      </p:sp>
      <p:sp>
        <p:nvSpPr>
          <p:cNvPr id="39" name="Rectangle: Rounded Corners 38">
            <a:extLst>
              <a:ext uri="{FF2B5EF4-FFF2-40B4-BE49-F238E27FC236}">
                <a16:creationId xmlns:a16="http://schemas.microsoft.com/office/drawing/2014/main" id="{12A71BFA-865E-4213-894B-8DD5D60DECFD}"/>
              </a:ext>
            </a:extLst>
          </p:cNvPr>
          <p:cNvSpPr/>
          <p:nvPr/>
        </p:nvSpPr>
        <p:spPr>
          <a:xfrm>
            <a:off x="3563476" y="1349344"/>
            <a:ext cx="2304189" cy="1287816"/>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Use the </a:t>
            </a:r>
            <a:r>
              <a:rPr lang="en-GB" sz="1500" b="1" dirty="0"/>
              <a:t>arrow keys </a:t>
            </a:r>
            <a:r>
              <a:rPr lang="en-GB" sz="1500" dirty="0"/>
              <a:t>to </a:t>
            </a:r>
            <a:r>
              <a:rPr lang="en-GB" sz="1500" b="1" dirty="0"/>
              <a:t>go forwards and backwards </a:t>
            </a:r>
            <a:r>
              <a:rPr lang="en-GB" sz="1500" dirty="0"/>
              <a:t>through your lesson.</a:t>
            </a:r>
            <a:endParaRPr lang="en-GB" sz="1500" dirty="0">
              <a:highlight>
                <a:srgbClr val="FFFF00"/>
              </a:highlight>
            </a:endParaRPr>
          </a:p>
        </p:txBody>
      </p:sp>
      <p:sp>
        <p:nvSpPr>
          <p:cNvPr id="40" name="Rectangle: Rounded Corners 39">
            <a:extLst>
              <a:ext uri="{FF2B5EF4-FFF2-40B4-BE49-F238E27FC236}">
                <a16:creationId xmlns:a16="http://schemas.microsoft.com/office/drawing/2014/main" id="{D811F325-171E-4B77-962B-8E0E74B3FA80}"/>
              </a:ext>
            </a:extLst>
          </p:cNvPr>
          <p:cNvSpPr/>
          <p:nvPr/>
        </p:nvSpPr>
        <p:spPr>
          <a:xfrm>
            <a:off x="6388652" y="1343586"/>
            <a:ext cx="2304189" cy="1300850"/>
          </a:xfrm>
          <a:prstGeom prst="round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To go back to your normal screen</a:t>
            </a:r>
            <a:r>
              <a:rPr lang="en-GB" sz="1500" b="1" dirty="0"/>
              <a:t>, press the esc key</a:t>
            </a:r>
            <a:r>
              <a:rPr lang="en-GB" sz="1500" dirty="0"/>
              <a:t> on your keyboard.</a:t>
            </a:r>
          </a:p>
        </p:txBody>
      </p:sp>
      <p:sp>
        <p:nvSpPr>
          <p:cNvPr id="41" name="Rectangle: Rounded Corners 40">
            <a:extLst>
              <a:ext uri="{FF2B5EF4-FFF2-40B4-BE49-F238E27FC236}">
                <a16:creationId xmlns:a16="http://schemas.microsoft.com/office/drawing/2014/main" id="{1A949420-2552-4666-8631-EA4F92EC3B29}"/>
              </a:ext>
            </a:extLst>
          </p:cNvPr>
          <p:cNvSpPr/>
          <p:nvPr/>
        </p:nvSpPr>
        <p:spPr>
          <a:xfrm>
            <a:off x="349097" y="733412"/>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Use these buttons </a:t>
            </a:r>
            <a:r>
              <a:rPr lang="en-GB" sz="1500" dirty="0"/>
              <a:t>to get the most out of your lesson.</a:t>
            </a:r>
          </a:p>
        </p:txBody>
      </p:sp>
      <p:sp>
        <p:nvSpPr>
          <p:cNvPr id="42" name="Rectangle 41">
            <a:extLst>
              <a:ext uri="{FF2B5EF4-FFF2-40B4-BE49-F238E27FC236}">
                <a16:creationId xmlns:a16="http://schemas.microsoft.com/office/drawing/2014/main" id="{126156AC-DA4B-4710-B3A1-A7200CBBD1CD}"/>
              </a:ext>
            </a:extLst>
          </p:cNvPr>
          <p:cNvSpPr/>
          <p:nvPr/>
        </p:nvSpPr>
        <p:spPr>
          <a:xfrm>
            <a:off x="374497" y="2307518"/>
            <a:ext cx="517906" cy="288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3" name="Picture 42">
            <a:extLst>
              <a:ext uri="{FF2B5EF4-FFF2-40B4-BE49-F238E27FC236}">
                <a16:creationId xmlns:a16="http://schemas.microsoft.com/office/drawing/2014/main" id="{15097FD1-D435-4931-A4AC-8F650E3FBFCC}"/>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tretch>
            <a:fillRect/>
          </a:stretch>
        </p:blipFill>
        <p:spPr>
          <a:xfrm>
            <a:off x="6183639" y="2346600"/>
            <a:ext cx="507373" cy="385298"/>
          </a:xfrm>
          <a:prstGeom prst="roundRect">
            <a:avLst/>
          </a:prstGeom>
        </p:spPr>
      </p:pic>
      <p:pic>
        <p:nvPicPr>
          <p:cNvPr id="44" name="Graphic 43" descr="Projector screen">
            <a:extLst>
              <a:ext uri="{FF2B5EF4-FFF2-40B4-BE49-F238E27FC236}">
                <a16:creationId xmlns:a16="http://schemas.microsoft.com/office/drawing/2014/main" id="{0BE67BA8-71E1-4794-9069-F56B4BCBD35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10903" y="2214948"/>
            <a:ext cx="558801" cy="558801"/>
          </a:xfrm>
          <a:prstGeom prst="rect">
            <a:avLst/>
          </a:prstGeom>
        </p:spPr>
      </p:pic>
      <p:sp>
        <p:nvSpPr>
          <p:cNvPr id="45" name="TextBox 44">
            <a:extLst>
              <a:ext uri="{FF2B5EF4-FFF2-40B4-BE49-F238E27FC236}">
                <a16:creationId xmlns:a16="http://schemas.microsoft.com/office/drawing/2014/main" id="{303F1AB6-0CB5-42A3-A0FC-884C5898471B}"/>
              </a:ext>
            </a:extLst>
          </p:cNvPr>
          <p:cNvSpPr txBox="1"/>
          <p:nvPr/>
        </p:nvSpPr>
        <p:spPr>
          <a:xfrm>
            <a:off x="537839" y="2243867"/>
            <a:ext cx="345233" cy="369332"/>
          </a:xfrm>
          <a:prstGeom prst="rect">
            <a:avLst/>
          </a:prstGeom>
          <a:noFill/>
        </p:spPr>
        <p:txBody>
          <a:bodyPr wrap="square" rtlCol="0">
            <a:spAutoFit/>
          </a:bodyPr>
          <a:lstStyle/>
          <a:p>
            <a:r>
              <a:rPr lang="en-GB" dirty="0">
                <a:solidFill>
                  <a:schemeClr val="tx1">
                    <a:lumMod val="50000"/>
                    <a:lumOff val="50000"/>
                  </a:schemeClr>
                </a:solidFill>
              </a:rPr>
              <a:t>–</a:t>
            </a:r>
          </a:p>
        </p:txBody>
      </p:sp>
      <p:sp>
        <p:nvSpPr>
          <p:cNvPr id="46" name="Rectangle: Rounded Corners 45">
            <a:extLst>
              <a:ext uri="{FF2B5EF4-FFF2-40B4-BE49-F238E27FC236}">
                <a16:creationId xmlns:a16="http://schemas.microsoft.com/office/drawing/2014/main" id="{2CC4265C-4030-45D5-B5D0-8D75B607BC60}"/>
              </a:ext>
            </a:extLst>
          </p:cNvPr>
          <p:cNvSpPr/>
          <p:nvPr/>
        </p:nvSpPr>
        <p:spPr>
          <a:xfrm>
            <a:off x="3468982" y="2154139"/>
            <a:ext cx="251927" cy="270587"/>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DD5E6F38-2EB5-416F-A57F-F1560655D529}"/>
              </a:ext>
            </a:extLst>
          </p:cNvPr>
          <p:cNvGrpSpPr/>
          <p:nvPr/>
        </p:nvGrpSpPr>
        <p:grpSpPr>
          <a:xfrm>
            <a:off x="3068606" y="2097469"/>
            <a:ext cx="1066478" cy="708383"/>
            <a:chOff x="-3863328" y="3072680"/>
            <a:chExt cx="2132955" cy="1420023"/>
          </a:xfrm>
        </p:grpSpPr>
        <p:sp>
          <p:nvSpPr>
            <p:cNvPr id="48" name="Rectangle: Rounded Corners 47">
              <a:extLst>
                <a:ext uri="{FF2B5EF4-FFF2-40B4-BE49-F238E27FC236}">
                  <a16:creationId xmlns:a16="http://schemas.microsoft.com/office/drawing/2014/main" id="{F271C2AB-FC76-49B7-B56E-6B0F717D287F}"/>
                </a:ext>
              </a:extLst>
            </p:cNvPr>
            <p:cNvSpPr/>
            <p:nvPr/>
          </p:nvSpPr>
          <p:spPr>
            <a:xfrm>
              <a:off x="-2373517" y="3845892"/>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340385B5-1D44-4C91-88EB-D34F77078935}"/>
                </a:ext>
              </a:extLst>
            </p:cNvPr>
            <p:cNvSpPr/>
            <p:nvPr/>
          </p:nvSpPr>
          <p:spPr>
            <a:xfrm>
              <a:off x="-3053007" y="384229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Rectangle: Rounded Corners 49">
              <a:extLst>
                <a:ext uri="{FF2B5EF4-FFF2-40B4-BE49-F238E27FC236}">
                  <a16:creationId xmlns:a16="http://schemas.microsoft.com/office/drawing/2014/main" id="{9171F8B5-CAAA-4A32-88F7-CD21DFD5ECFC}"/>
                </a:ext>
              </a:extLst>
            </p:cNvPr>
            <p:cNvSpPr/>
            <p:nvPr/>
          </p:nvSpPr>
          <p:spPr>
            <a:xfrm>
              <a:off x="-3714265" y="383031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 name="Rectangle: Rounded Corners 50">
              <a:extLst>
                <a:ext uri="{FF2B5EF4-FFF2-40B4-BE49-F238E27FC236}">
                  <a16:creationId xmlns:a16="http://schemas.microsoft.com/office/drawing/2014/main" id="{9006AC1B-DF68-416A-98DF-7BB1B43AE6E5}"/>
                </a:ext>
              </a:extLst>
            </p:cNvPr>
            <p:cNvSpPr/>
            <p:nvPr/>
          </p:nvSpPr>
          <p:spPr>
            <a:xfrm>
              <a:off x="-3054679" y="3167485"/>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2" name="Picture 4" descr="Image result for arrow keys">
              <a:extLst>
                <a:ext uri="{FF2B5EF4-FFF2-40B4-BE49-F238E27FC236}">
                  <a16:creationId xmlns:a16="http://schemas.microsoft.com/office/drawing/2014/main" id="{A09D66D2-37A7-4AD7-8E79-EEF8EEFC5FDB}"/>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863328" y="3072680"/>
              <a:ext cx="2132955" cy="14200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8198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411F39-E768-4689-8871-B3A6010EE1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graphicFrame>
        <p:nvGraphicFramePr>
          <p:cNvPr id="5" name="Diagram 4">
            <a:extLst>
              <a:ext uri="{FF2B5EF4-FFF2-40B4-BE49-F238E27FC236}">
                <a16:creationId xmlns:a16="http://schemas.microsoft.com/office/drawing/2014/main" id="{59F43D9C-59F3-4EA4-A4B3-69FBA8366A28}"/>
              </a:ext>
            </a:extLst>
          </p:cNvPr>
          <p:cNvGraphicFramePr/>
          <p:nvPr/>
        </p:nvGraphicFramePr>
        <p:xfrm>
          <a:off x="323619" y="5660117"/>
          <a:ext cx="8496761" cy="1383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D173AE4B-F7C8-46AC-8475-84FB10CE8BAE}"/>
              </a:ext>
            </a:extLst>
          </p:cNvPr>
          <p:cNvSpPr txBox="1"/>
          <p:nvPr/>
        </p:nvSpPr>
        <p:spPr>
          <a:xfrm>
            <a:off x="7447726" y="5683457"/>
            <a:ext cx="1215397" cy="369332"/>
          </a:xfrm>
          <a:prstGeom prst="rect">
            <a:avLst/>
          </a:prstGeom>
          <a:noFill/>
        </p:spPr>
        <p:txBody>
          <a:bodyPr wrap="none" rtlCol="0">
            <a:spAutoFit/>
          </a:bodyPr>
          <a:lstStyle/>
          <a:p>
            <a:r>
              <a:rPr lang="en-GB" b="1" dirty="0"/>
              <a:t>Definitely</a:t>
            </a:r>
          </a:p>
        </p:txBody>
      </p:sp>
      <p:sp>
        <p:nvSpPr>
          <p:cNvPr id="7" name="TextBox 6">
            <a:extLst>
              <a:ext uri="{FF2B5EF4-FFF2-40B4-BE49-F238E27FC236}">
                <a16:creationId xmlns:a16="http://schemas.microsoft.com/office/drawing/2014/main" id="{16B6057B-32F1-49B5-8942-D774A5C6D53A}"/>
              </a:ext>
            </a:extLst>
          </p:cNvPr>
          <p:cNvSpPr txBox="1"/>
          <p:nvPr/>
        </p:nvSpPr>
        <p:spPr>
          <a:xfrm>
            <a:off x="323619" y="5683457"/>
            <a:ext cx="1186543" cy="369332"/>
          </a:xfrm>
          <a:prstGeom prst="rect">
            <a:avLst/>
          </a:prstGeom>
          <a:noFill/>
        </p:spPr>
        <p:txBody>
          <a:bodyPr wrap="none" rtlCol="0">
            <a:spAutoFit/>
          </a:bodyPr>
          <a:lstStyle/>
          <a:p>
            <a:r>
              <a:rPr lang="en-GB" b="1" dirty="0"/>
              <a:t>Not at all</a:t>
            </a:r>
          </a:p>
        </p:txBody>
      </p:sp>
      <p:sp>
        <p:nvSpPr>
          <p:cNvPr id="8" name="Rectangle: Rounded Corners 33">
            <a:extLst>
              <a:ext uri="{FF2B5EF4-FFF2-40B4-BE49-F238E27FC236}">
                <a16:creationId xmlns:a16="http://schemas.microsoft.com/office/drawing/2014/main" id="{B9529EE7-BCF8-4306-9BF2-5E38C5DB0E23}"/>
              </a:ext>
            </a:extLst>
          </p:cNvPr>
          <p:cNvSpPr/>
          <p:nvPr/>
        </p:nvSpPr>
        <p:spPr>
          <a:xfrm>
            <a:off x="2211641" y="5281923"/>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sp>
        <p:nvSpPr>
          <p:cNvPr id="10" name="Rectangle: Rounded Corners 33">
            <a:extLst>
              <a:ext uri="{FF2B5EF4-FFF2-40B4-BE49-F238E27FC236}">
                <a16:creationId xmlns:a16="http://schemas.microsoft.com/office/drawing/2014/main" id="{7E384546-2C86-42B7-8C40-CE6B0E153648}"/>
              </a:ext>
            </a:extLst>
          </p:cNvPr>
          <p:cNvSpPr/>
          <p:nvPr/>
        </p:nvSpPr>
        <p:spPr>
          <a:xfrm>
            <a:off x="5416341" y="1364192"/>
            <a:ext cx="3313043" cy="166278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With protests turning dangerous, US President </a:t>
            </a:r>
            <a:r>
              <a:rPr lang="en-GB" sz="1600" b="1" dirty="0">
                <a:solidFill>
                  <a:schemeClr val="tx1"/>
                </a:solidFill>
                <a:latin typeface="Century Gothic" panose="020B0502020202020204" pitchFamily="34" charset="0"/>
                <a:ea typeface="Century Gothic"/>
                <a:cs typeface="Century Gothic"/>
                <a:sym typeface="Century Gothic"/>
              </a:rPr>
              <a:t>Donald Trump said he was “sickened” by the death of George Floyd and that “justice will be served</a:t>
            </a:r>
            <a:r>
              <a:rPr lang="en-GB" sz="1600" b="1" baseline="30000" dirty="0">
                <a:solidFill>
                  <a:schemeClr val="tx1"/>
                </a:solidFill>
                <a:latin typeface="Century Gothic" panose="020B0502020202020204" pitchFamily="34" charset="0"/>
                <a:ea typeface="Century Gothic"/>
                <a:cs typeface="Century Gothic"/>
                <a:sym typeface="Century Gothic"/>
              </a:rPr>
              <a:t>1</a:t>
            </a:r>
            <a:r>
              <a:rPr lang="en-GB" sz="1600" b="1" dirty="0">
                <a:solidFill>
                  <a:schemeClr val="tx1"/>
                </a:solidFill>
                <a:latin typeface="Century Gothic" panose="020B0502020202020204" pitchFamily="34" charset="0"/>
                <a:ea typeface="Century Gothic"/>
                <a:cs typeface="Century Gothic"/>
                <a:sym typeface="Century Gothic"/>
              </a:rPr>
              <a:t>”.</a:t>
            </a:r>
          </a:p>
        </p:txBody>
      </p:sp>
      <p:sp>
        <p:nvSpPr>
          <p:cNvPr id="11" name="Rectangle: Rounded Corners 33">
            <a:extLst>
              <a:ext uri="{FF2B5EF4-FFF2-40B4-BE49-F238E27FC236}">
                <a16:creationId xmlns:a16="http://schemas.microsoft.com/office/drawing/2014/main" id="{11BEDE9E-71C9-437E-BD74-B8F19C1D23FC}"/>
              </a:ext>
            </a:extLst>
          </p:cNvPr>
          <p:cNvSpPr/>
          <p:nvPr/>
        </p:nvSpPr>
        <p:spPr>
          <a:xfrm>
            <a:off x="5416341" y="3217115"/>
            <a:ext cx="3313043" cy="1742099"/>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He also said he would be </a:t>
            </a:r>
            <a:r>
              <a:rPr lang="en-GB" sz="1600" b="1" dirty="0">
                <a:solidFill>
                  <a:schemeClr val="tx1"/>
                </a:solidFill>
                <a:latin typeface="Century Gothic" panose="020B0502020202020204" pitchFamily="34" charset="0"/>
                <a:ea typeface="Century Gothic"/>
                <a:cs typeface="Century Gothic"/>
                <a:sym typeface="Century Gothic"/>
              </a:rPr>
              <a:t>sending the army in to end violent protests</a:t>
            </a:r>
            <a:r>
              <a:rPr lang="en-GB" sz="1600" b="1" baseline="30000" dirty="0">
                <a:solidFill>
                  <a:schemeClr val="tx1"/>
                </a:solidFill>
                <a:latin typeface="Century Gothic" panose="020B0502020202020204" pitchFamily="34" charset="0"/>
                <a:ea typeface="Century Gothic"/>
                <a:cs typeface="Century Gothic"/>
                <a:sym typeface="Century Gothic"/>
              </a:rPr>
              <a:t>1</a:t>
            </a:r>
            <a:r>
              <a:rPr lang="en-GB" sz="1600" dirty="0">
                <a:solidFill>
                  <a:schemeClr val="tx1"/>
                </a:solidFill>
                <a:latin typeface="Century Gothic" panose="020B0502020202020204" pitchFamily="34" charset="0"/>
                <a:ea typeface="Century Gothic"/>
                <a:cs typeface="Century Gothic"/>
                <a:sym typeface="Century Gothic"/>
              </a:rPr>
              <a:t>, and tweeted that he had </a:t>
            </a:r>
            <a:r>
              <a:rPr lang="en-GB" sz="1600" b="1" dirty="0">
                <a:solidFill>
                  <a:schemeClr val="tx1"/>
                </a:solidFill>
                <a:latin typeface="Century Gothic" panose="020B0502020202020204" pitchFamily="34" charset="0"/>
                <a:ea typeface="Century Gothic"/>
                <a:cs typeface="Century Gothic"/>
                <a:sym typeface="Century Gothic"/>
              </a:rPr>
              <a:t>done more for Black Americans than most other presidents</a:t>
            </a:r>
            <a:r>
              <a:rPr lang="en-GB" sz="1600" b="1" baseline="30000" dirty="0">
                <a:solidFill>
                  <a:schemeClr val="tx1"/>
                </a:solidFill>
                <a:latin typeface="Century Gothic" panose="020B0502020202020204" pitchFamily="34" charset="0"/>
                <a:ea typeface="Century Gothic"/>
                <a:cs typeface="Century Gothic"/>
                <a:sym typeface="Century Gothic"/>
              </a:rPr>
              <a:t>3</a:t>
            </a:r>
            <a:r>
              <a:rPr lang="en-GB" sz="1600" b="1" dirty="0">
                <a:solidFill>
                  <a:schemeClr val="tx1"/>
                </a:solidFill>
                <a:latin typeface="Century Gothic" panose="020B0502020202020204" pitchFamily="34" charset="0"/>
                <a:ea typeface="Century Gothic"/>
                <a:cs typeface="Century Gothic"/>
                <a:sym typeface="Century Gothic"/>
              </a:rPr>
              <a:t>.</a:t>
            </a:r>
          </a:p>
        </p:txBody>
      </p:sp>
      <p:pic>
        <p:nvPicPr>
          <p:cNvPr id="15362" name="Picture 2" descr="George Floyd death: Donald Trump to send in army if cities fail to ...">
            <a:extLst>
              <a:ext uri="{FF2B5EF4-FFF2-40B4-BE49-F238E27FC236}">
                <a16:creationId xmlns:a16="http://schemas.microsoft.com/office/drawing/2014/main" id="{646E9526-AB02-4490-A21F-4723D82A19F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71061" y="1364192"/>
            <a:ext cx="4762876" cy="26791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33">
            <a:extLst>
              <a:ext uri="{FF2B5EF4-FFF2-40B4-BE49-F238E27FC236}">
                <a16:creationId xmlns:a16="http://schemas.microsoft.com/office/drawing/2014/main" id="{D737F128-DBB6-4D4E-8F16-643A1F956B33}"/>
              </a:ext>
            </a:extLst>
          </p:cNvPr>
          <p:cNvSpPr/>
          <p:nvPr/>
        </p:nvSpPr>
        <p:spPr>
          <a:xfrm>
            <a:off x="371061" y="4176643"/>
            <a:ext cx="4762876" cy="782571"/>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However, </a:t>
            </a:r>
            <a:r>
              <a:rPr lang="en-GB" sz="1600" b="1" dirty="0">
                <a:solidFill>
                  <a:schemeClr val="tx1"/>
                </a:solidFill>
                <a:latin typeface="Century Gothic" panose="020B0502020202020204" pitchFamily="34" charset="0"/>
                <a:ea typeface="Century Gothic"/>
                <a:cs typeface="Century Gothic"/>
                <a:sym typeface="Century Gothic"/>
              </a:rPr>
              <a:t>many people are angry and feel that the American Government is not doing enough to tackle racism in America</a:t>
            </a:r>
            <a:r>
              <a:rPr lang="en-GB" sz="1600" b="1" baseline="30000" dirty="0">
                <a:solidFill>
                  <a:schemeClr val="tx1"/>
                </a:solidFill>
                <a:latin typeface="Century Gothic" panose="020B0502020202020204" pitchFamily="34" charset="0"/>
                <a:ea typeface="Century Gothic"/>
                <a:cs typeface="Century Gothic"/>
                <a:sym typeface="Century Gothic"/>
              </a:rPr>
              <a:t>3</a:t>
            </a:r>
            <a:r>
              <a:rPr lang="en-GB" sz="1600" b="1" dirty="0">
                <a:solidFill>
                  <a:schemeClr val="tx1"/>
                </a:solidFill>
                <a:latin typeface="Century Gothic" panose="020B0502020202020204" pitchFamily="34" charset="0"/>
                <a:ea typeface="Century Gothic"/>
                <a:cs typeface="Century Gothic"/>
                <a:sym typeface="Century Gothic"/>
              </a:rPr>
              <a:t>.</a:t>
            </a:r>
            <a:endParaRPr lang="en-GB" sz="1600" dirty="0">
              <a:solidFill>
                <a:schemeClr val="tx1"/>
              </a:solidFill>
              <a:latin typeface="Century Gothic" panose="020B0502020202020204" pitchFamily="34" charset="0"/>
              <a:ea typeface="Century Gothic"/>
              <a:cs typeface="Century Gothic"/>
              <a:sym typeface="Century Gothic"/>
            </a:endParaRPr>
          </a:p>
        </p:txBody>
      </p:sp>
      <p:sp>
        <p:nvSpPr>
          <p:cNvPr id="13" name="Title 1">
            <a:extLst>
              <a:ext uri="{FF2B5EF4-FFF2-40B4-BE49-F238E27FC236}">
                <a16:creationId xmlns:a16="http://schemas.microsoft.com/office/drawing/2014/main" id="{AA93F033-A046-489B-A632-DF78CA22BE09}"/>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356255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3">
            <a:extLst>
              <a:ext uri="{FF2B5EF4-FFF2-40B4-BE49-F238E27FC236}">
                <a16:creationId xmlns:a16="http://schemas.microsoft.com/office/drawing/2014/main" id="{AF66F33F-E93D-40D6-A5F9-B8532BFF73DF}"/>
              </a:ext>
            </a:extLst>
          </p:cNvPr>
          <p:cNvSpPr/>
          <p:nvPr/>
        </p:nvSpPr>
        <p:spPr>
          <a:xfrm>
            <a:off x="371061" y="1119908"/>
            <a:ext cx="8189843" cy="84210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Social media has been more involved than ever before</a:t>
            </a:r>
            <a:r>
              <a:rPr lang="en-GB" sz="1600" dirty="0">
                <a:solidFill>
                  <a:schemeClr val="tx1"/>
                </a:solidFill>
                <a:latin typeface="Century Gothic" panose="020B0502020202020204" pitchFamily="34" charset="0"/>
                <a:ea typeface="Century Gothic"/>
                <a:cs typeface="Century Gothic"/>
                <a:sym typeface="Century Gothic"/>
              </a:rPr>
              <a:t>, with billions of people from all different races </a:t>
            </a:r>
            <a:r>
              <a:rPr lang="en-GB" sz="1600" b="1" dirty="0">
                <a:solidFill>
                  <a:schemeClr val="tx1"/>
                </a:solidFill>
                <a:latin typeface="Century Gothic" panose="020B0502020202020204" pitchFamily="34" charset="0"/>
                <a:ea typeface="Century Gothic"/>
                <a:cs typeface="Century Gothic"/>
                <a:sym typeface="Century Gothic"/>
              </a:rPr>
              <a:t>supporting the protests </a:t>
            </a:r>
            <a:r>
              <a:rPr lang="en-GB" sz="1600" dirty="0">
                <a:solidFill>
                  <a:schemeClr val="tx1"/>
                </a:solidFill>
                <a:latin typeface="Century Gothic" panose="020B0502020202020204" pitchFamily="34" charset="0"/>
                <a:ea typeface="Century Gothic"/>
                <a:cs typeface="Century Gothic"/>
                <a:sym typeface="Century Gothic"/>
              </a:rPr>
              <a:t>and </a:t>
            </a:r>
            <a:r>
              <a:rPr lang="en-GB" sz="1600" b="1" dirty="0">
                <a:solidFill>
                  <a:schemeClr val="tx1"/>
                </a:solidFill>
                <a:latin typeface="Century Gothic" panose="020B0502020202020204" pitchFamily="34" charset="0"/>
                <a:ea typeface="Century Gothic"/>
                <a:cs typeface="Century Gothic"/>
                <a:sym typeface="Century Gothic"/>
              </a:rPr>
              <a:t>standing up </a:t>
            </a:r>
            <a:r>
              <a:rPr lang="en-GB" sz="1600" dirty="0">
                <a:solidFill>
                  <a:schemeClr val="tx1"/>
                </a:solidFill>
                <a:latin typeface="Century Gothic" panose="020B0502020202020204" pitchFamily="34" charset="0"/>
                <a:ea typeface="Century Gothic"/>
                <a:cs typeface="Century Gothic"/>
                <a:sym typeface="Century Gothic"/>
              </a:rPr>
              <a:t>for the rights of black people.</a:t>
            </a:r>
          </a:p>
        </p:txBody>
      </p:sp>
      <p:sp>
        <p:nvSpPr>
          <p:cNvPr id="4" name="Rectangle: Rounded Corners 33">
            <a:extLst>
              <a:ext uri="{FF2B5EF4-FFF2-40B4-BE49-F238E27FC236}">
                <a16:creationId xmlns:a16="http://schemas.microsoft.com/office/drawing/2014/main" id="{2B6DF265-D8D5-42F1-B373-18F04289FD00}"/>
              </a:ext>
            </a:extLst>
          </p:cNvPr>
          <p:cNvSpPr/>
          <p:nvPr/>
        </p:nvSpPr>
        <p:spPr>
          <a:xfrm>
            <a:off x="371061" y="2222851"/>
            <a:ext cx="3296561" cy="1335925"/>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Last week, there were over </a:t>
            </a:r>
            <a:r>
              <a:rPr lang="en-GB" sz="1600" b="1" dirty="0">
                <a:solidFill>
                  <a:schemeClr val="tx1"/>
                </a:solidFill>
                <a:latin typeface="Century Gothic" panose="020B0502020202020204" pitchFamily="34" charset="0"/>
                <a:ea typeface="Century Gothic"/>
                <a:cs typeface="Century Gothic"/>
                <a:sym typeface="Century Gothic"/>
              </a:rPr>
              <a:t>19 million posts </a:t>
            </a:r>
            <a:r>
              <a:rPr lang="en-GB" sz="1600" dirty="0">
                <a:solidFill>
                  <a:schemeClr val="tx1"/>
                </a:solidFill>
                <a:latin typeface="Century Gothic" panose="020B0502020202020204" pitchFamily="34" charset="0"/>
                <a:ea typeface="Century Gothic"/>
                <a:cs typeface="Century Gothic"/>
                <a:sym typeface="Century Gothic"/>
              </a:rPr>
              <a:t>on Instagram using the hashtag </a:t>
            </a:r>
            <a:r>
              <a:rPr lang="en-GB" sz="1600" b="1" dirty="0">
                <a:solidFill>
                  <a:schemeClr val="tx1"/>
                </a:solidFill>
                <a:latin typeface="Century Gothic" panose="020B0502020202020204" pitchFamily="34" charset="0"/>
                <a:ea typeface="Century Gothic"/>
                <a:cs typeface="Century Gothic"/>
                <a:sym typeface="Century Gothic"/>
              </a:rPr>
              <a:t>#BlackLivesMatter </a:t>
            </a:r>
            <a:r>
              <a:rPr lang="en-GB" sz="1600" dirty="0">
                <a:solidFill>
                  <a:schemeClr val="tx1"/>
                </a:solidFill>
                <a:latin typeface="Century Gothic" panose="020B0502020202020204" pitchFamily="34" charset="0"/>
                <a:ea typeface="Century Gothic"/>
                <a:cs typeface="Century Gothic"/>
                <a:sym typeface="Century Gothic"/>
              </a:rPr>
              <a:t>and more than </a:t>
            </a:r>
            <a:r>
              <a:rPr lang="en-GB" sz="1600" b="1" dirty="0">
                <a:solidFill>
                  <a:schemeClr val="tx1"/>
                </a:solidFill>
                <a:latin typeface="Century Gothic" panose="020B0502020202020204" pitchFamily="34" charset="0"/>
                <a:ea typeface="Century Gothic"/>
                <a:cs typeface="Century Gothic"/>
                <a:sym typeface="Century Gothic"/>
              </a:rPr>
              <a:t>4 billion views on </a:t>
            </a:r>
            <a:r>
              <a:rPr lang="en-GB" sz="1600" b="1" dirty="0" err="1">
                <a:solidFill>
                  <a:schemeClr val="tx1"/>
                </a:solidFill>
                <a:latin typeface="Century Gothic" panose="020B0502020202020204" pitchFamily="34" charset="0"/>
                <a:ea typeface="Century Gothic"/>
                <a:cs typeface="Century Gothic"/>
                <a:sym typeface="Century Gothic"/>
              </a:rPr>
              <a:t>TikTok</a:t>
            </a:r>
            <a:r>
              <a:rPr lang="en-GB" sz="1600" b="1" dirty="0">
                <a:solidFill>
                  <a:schemeClr val="tx1"/>
                </a:solidFill>
                <a:latin typeface="Century Gothic" panose="020B0502020202020204" pitchFamily="34" charset="0"/>
                <a:ea typeface="Century Gothic"/>
                <a:cs typeface="Century Gothic"/>
                <a:sym typeface="Century Gothic"/>
              </a:rPr>
              <a:t>.</a:t>
            </a:r>
          </a:p>
        </p:txBody>
      </p:sp>
      <p:sp>
        <p:nvSpPr>
          <p:cNvPr id="5" name="Rectangle: Rounded Corners 33">
            <a:extLst>
              <a:ext uri="{FF2B5EF4-FFF2-40B4-BE49-F238E27FC236}">
                <a16:creationId xmlns:a16="http://schemas.microsoft.com/office/drawing/2014/main" id="{A2FE33BF-A6EB-407E-AD5D-E873FBF9F7F3}"/>
              </a:ext>
            </a:extLst>
          </p:cNvPr>
          <p:cNvSpPr/>
          <p:nvPr/>
        </p:nvSpPr>
        <p:spPr>
          <a:xfrm>
            <a:off x="4704523" y="3746138"/>
            <a:ext cx="3856381" cy="134178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And on Tuesday 2</a:t>
            </a:r>
            <a:r>
              <a:rPr lang="en-GB" sz="1600" baseline="30000" dirty="0">
                <a:solidFill>
                  <a:schemeClr val="tx1"/>
                </a:solidFill>
                <a:latin typeface="Century Gothic" panose="020B0502020202020204" pitchFamily="34" charset="0"/>
                <a:ea typeface="Century Gothic"/>
                <a:cs typeface="Century Gothic"/>
                <a:sym typeface="Century Gothic"/>
              </a:rPr>
              <a:t>nd</a:t>
            </a:r>
            <a:r>
              <a:rPr lang="en-GB" sz="1600" dirty="0">
                <a:solidFill>
                  <a:schemeClr val="tx1"/>
                </a:solidFill>
                <a:latin typeface="Century Gothic" panose="020B0502020202020204" pitchFamily="34" charset="0"/>
                <a:ea typeface="Century Gothic"/>
                <a:cs typeface="Century Gothic"/>
                <a:sym typeface="Century Gothic"/>
              </a:rPr>
              <a:t> June, more than </a:t>
            </a:r>
            <a:r>
              <a:rPr lang="en-GB" sz="1600" b="1" dirty="0">
                <a:solidFill>
                  <a:schemeClr val="tx1"/>
                </a:solidFill>
                <a:latin typeface="Century Gothic" panose="020B0502020202020204" pitchFamily="34" charset="0"/>
                <a:ea typeface="Century Gothic"/>
                <a:cs typeface="Century Gothic"/>
                <a:sym typeface="Century Gothic"/>
              </a:rPr>
              <a:t>20 million people took part in an online “blackout</a:t>
            </a:r>
            <a:r>
              <a:rPr lang="en-GB" sz="1600" dirty="0">
                <a:solidFill>
                  <a:schemeClr val="tx1"/>
                </a:solidFill>
                <a:latin typeface="Century Gothic" panose="020B0502020202020204" pitchFamily="34" charset="0"/>
                <a:ea typeface="Century Gothic"/>
                <a:cs typeface="Century Gothic"/>
                <a:sym typeface="Century Gothic"/>
              </a:rPr>
              <a:t>” to show that they supported the protests.</a:t>
            </a:r>
          </a:p>
        </p:txBody>
      </p:sp>
      <p:graphicFrame>
        <p:nvGraphicFramePr>
          <p:cNvPr id="6" name="Diagram 5">
            <a:extLst>
              <a:ext uri="{FF2B5EF4-FFF2-40B4-BE49-F238E27FC236}">
                <a16:creationId xmlns:a16="http://schemas.microsoft.com/office/drawing/2014/main" id="{A93ECE68-A6C2-4749-8732-597A479DEBE0}"/>
              </a:ext>
            </a:extLst>
          </p:cNvPr>
          <p:cNvGraphicFramePr/>
          <p:nvPr>
            <p:extLst>
              <p:ext uri="{D42A27DB-BD31-4B8C-83A1-F6EECF244321}">
                <p14:modId xmlns:p14="http://schemas.microsoft.com/office/powerpoint/2010/main" val="1740298244"/>
              </p:ext>
            </p:extLst>
          </p:nvPr>
        </p:nvGraphicFramePr>
        <p:xfrm>
          <a:off x="323619" y="5660117"/>
          <a:ext cx="8496761" cy="1383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EB2BC1A-961A-4007-AC0A-4CBFAAC22CEA}"/>
              </a:ext>
            </a:extLst>
          </p:cNvPr>
          <p:cNvSpPr txBox="1"/>
          <p:nvPr/>
        </p:nvSpPr>
        <p:spPr>
          <a:xfrm>
            <a:off x="7447726" y="5683457"/>
            <a:ext cx="1215397" cy="369332"/>
          </a:xfrm>
          <a:prstGeom prst="rect">
            <a:avLst/>
          </a:prstGeom>
          <a:noFill/>
        </p:spPr>
        <p:txBody>
          <a:bodyPr wrap="none" rtlCol="0">
            <a:spAutoFit/>
          </a:bodyPr>
          <a:lstStyle/>
          <a:p>
            <a:r>
              <a:rPr lang="en-GB" b="1" dirty="0"/>
              <a:t>Definitely</a:t>
            </a:r>
          </a:p>
        </p:txBody>
      </p:sp>
      <p:sp>
        <p:nvSpPr>
          <p:cNvPr id="8" name="TextBox 7">
            <a:extLst>
              <a:ext uri="{FF2B5EF4-FFF2-40B4-BE49-F238E27FC236}">
                <a16:creationId xmlns:a16="http://schemas.microsoft.com/office/drawing/2014/main" id="{B8FC4B66-B95E-4AAF-99E4-F7F99631633D}"/>
              </a:ext>
            </a:extLst>
          </p:cNvPr>
          <p:cNvSpPr txBox="1"/>
          <p:nvPr/>
        </p:nvSpPr>
        <p:spPr>
          <a:xfrm>
            <a:off x="323619" y="5683457"/>
            <a:ext cx="1186543" cy="369332"/>
          </a:xfrm>
          <a:prstGeom prst="rect">
            <a:avLst/>
          </a:prstGeom>
          <a:noFill/>
        </p:spPr>
        <p:txBody>
          <a:bodyPr wrap="none" rtlCol="0">
            <a:spAutoFit/>
          </a:bodyPr>
          <a:lstStyle/>
          <a:p>
            <a:r>
              <a:rPr lang="en-GB" b="1" dirty="0"/>
              <a:t>Not at all</a:t>
            </a:r>
          </a:p>
        </p:txBody>
      </p:sp>
      <p:sp>
        <p:nvSpPr>
          <p:cNvPr id="9" name="Rectangle: Rounded Corners 33">
            <a:extLst>
              <a:ext uri="{FF2B5EF4-FFF2-40B4-BE49-F238E27FC236}">
                <a16:creationId xmlns:a16="http://schemas.microsoft.com/office/drawing/2014/main" id="{C274ABE1-FB5E-40C3-A94F-826608326F8F}"/>
              </a:ext>
            </a:extLst>
          </p:cNvPr>
          <p:cNvSpPr/>
          <p:nvPr/>
        </p:nvSpPr>
        <p:spPr>
          <a:xfrm>
            <a:off x="2211641" y="5281923"/>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pic>
        <p:nvPicPr>
          <p:cNvPr id="12" name="Picture 11">
            <a:extLst>
              <a:ext uri="{FF2B5EF4-FFF2-40B4-BE49-F238E27FC236}">
                <a16:creationId xmlns:a16="http://schemas.microsoft.com/office/drawing/2014/main" id="{01B540F5-FE96-4A08-AA0E-A69CF56EADC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pic>
        <p:nvPicPr>
          <p:cNvPr id="14" name="Picture 13" descr="A close up of a mans face&#10;&#10;Description automatically generated">
            <a:extLst>
              <a:ext uri="{FF2B5EF4-FFF2-40B4-BE49-F238E27FC236}">
                <a16:creationId xmlns:a16="http://schemas.microsoft.com/office/drawing/2014/main" id="{EBF9AA82-0C91-47AC-8D32-C7792051BA0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518760" y="2232288"/>
            <a:ext cx="1420823" cy="1420823"/>
          </a:xfrm>
          <a:prstGeom prst="rect">
            <a:avLst/>
          </a:prstGeom>
        </p:spPr>
      </p:pic>
      <p:pic>
        <p:nvPicPr>
          <p:cNvPr id="16" name="Picture 15" descr="A picture containing screenshot, drawing&#10;&#10;Description automatically generated">
            <a:extLst>
              <a:ext uri="{FF2B5EF4-FFF2-40B4-BE49-F238E27FC236}">
                <a16:creationId xmlns:a16="http://schemas.microsoft.com/office/drawing/2014/main" id="{44D2AE15-5340-4AA0-83DA-403D1E798E93}"/>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504661" y="3767341"/>
            <a:ext cx="2000729" cy="908111"/>
          </a:xfrm>
          <a:prstGeom prst="rect">
            <a:avLst/>
          </a:prstGeom>
        </p:spPr>
      </p:pic>
      <p:pic>
        <p:nvPicPr>
          <p:cNvPr id="18" name="Picture 17" descr="A picture containing toy&#10;&#10;Description automatically generated">
            <a:extLst>
              <a:ext uri="{FF2B5EF4-FFF2-40B4-BE49-F238E27FC236}">
                <a16:creationId xmlns:a16="http://schemas.microsoft.com/office/drawing/2014/main" id="{C2FE4834-F590-4E91-A1DA-61D8595E952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154152" y="2232288"/>
            <a:ext cx="1420823" cy="1401947"/>
          </a:xfrm>
          <a:prstGeom prst="rect">
            <a:avLst/>
          </a:prstGeom>
        </p:spPr>
      </p:pic>
      <p:pic>
        <p:nvPicPr>
          <p:cNvPr id="20" name="Picture 19" descr="A close up of a sign&#10;&#10;Description automatically generated">
            <a:extLst>
              <a:ext uri="{FF2B5EF4-FFF2-40B4-BE49-F238E27FC236}">
                <a16:creationId xmlns:a16="http://schemas.microsoft.com/office/drawing/2014/main" id="{7159A2A7-D407-4594-9CAF-B8E1D49229B5}"/>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3882191" y="2242362"/>
            <a:ext cx="1422000" cy="1420823"/>
          </a:xfrm>
          <a:prstGeom prst="rect">
            <a:avLst/>
          </a:prstGeom>
        </p:spPr>
      </p:pic>
      <p:pic>
        <p:nvPicPr>
          <p:cNvPr id="22" name="Picture 21" descr="A screenshot of a cell phone&#10;&#10;Description automatically generated">
            <a:extLst>
              <a:ext uri="{FF2B5EF4-FFF2-40B4-BE49-F238E27FC236}">
                <a16:creationId xmlns:a16="http://schemas.microsoft.com/office/drawing/2014/main" id="{FB87C738-CCDB-4363-8B89-005094847A3B}"/>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371061" y="4335410"/>
            <a:ext cx="2422955" cy="842104"/>
          </a:xfrm>
          <a:prstGeom prst="rect">
            <a:avLst/>
          </a:prstGeom>
        </p:spPr>
      </p:pic>
      <p:sp>
        <p:nvSpPr>
          <p:cNvPr id="17" name="Title 1">
            <a:extLst>
              <a:ext uri="{FF2B5EF4-FFF2-40B4-BE49-F238E27FC236}">
                <a16:creationId xmlns:a16="http://schemas.microsoft.com/office/drawing/2014/main" id="{7CF30DFC-C0B2-493A-A812-1D5F6C13EFB4}"/>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33801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Graphic spid="6" grpId="0">
        <p:bldAsOne/>
      </p:bldGraphic>
      <p:bldP spid="7" grpId="0"/>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3">
            <a:extLst>
              <a:ext uri="{FF2B5EF4-FFF2-40B4-BE49-F238E27FC236}">
                <a16:creationId xmlns:a16="http://schemas.microsoft.com/office/drawing/2014/main" id="{B59A8CAA-04B2-42A0-B84E-F30AE27574ED}"/>
              </a:ext>
            </a:extLst>
          </p:cNvPr>
          <p:cNvSpPr/>
          <p:nvPr/>
        </p:nvSpPr>
        <p:spPr>
          <a:xfrm>
            <a:off x="546772" y="1433918"/>
            <a:ext cx="4432852" cy="133053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A petition was started on change.org demanding justice for George; </a:t>
            </a:r>
            <a:r>
              <a:rPr lang="en-GB" sz="1600" dirty="0">
                <a:solidFill>
                  <a:schemeClr val="tx1"/>
                </a:solidFill>
                <a:latin typeface="Century Gothic" panose="020B0502020202020204" pitchFamily="34" charset="0"/>
                <a:ea typeface="Century Gothic"/>
                <a:cs typeface="Century Gothic"/>
                <a:sym typeface="Century Gothic"/>
              </a:rPr>
              <a:t>it wants to make sure the police officers that were involved are </a:t>
            </a:r>
            <a:r>
              <a:rPr lang="en-GB" sz="1600" b="1" dirty="0">
                <a:solidFill>
                  <a:schemeClr val="tx1"/>
                </a:solidFill>
                <a:latin typeface="Century Gothic" panose="020B0502020202020204" pitchFamily="34" charset="0"/>
                <a:ea typeface="Century Gothic"/>
                <a:cs typeface="Century Gothic"/>
                <a:sym typeface="Century Gothic"/>
              </a:rPr>
              <a:t>arrested and taken to court</a:t>
            </a:r>
            <a:r>
              <a:rPr lang="en-GB" sz="1600" dirty="0">
                <a:solidFill>
                  <a:schemeClr val="tx1"/>
                </a:solidFill>
                <a:latin typeface="Century Gothic" panose="020B0502020202020204" pitchFamily="34" charset="0"/>
                <a:ea typeface="Century Gothic"/>
                <a:cs typeface="Century Gothic"/>
                <a:sym typeface="Century Gothic"/>
              </a:rPr>
              <a:t>.</a:t>
            </a:r>
          </a:p>
        </p:txBody>
      </p:sp>
      <p:pic>
        <p:nvPicPr>
          <p:cNvPr id="8" name="Picture 7">
            <a:extLst>
              <a:ext uri="{FF2B5EF4-FFF2-40B4-BE49-F238E27FC236}">
                <a16:creationId xmlns:a16="http://schemas.microsoft.com/office/drawing/2014/main" id="{12232AAF-BBE1-4F79-A2CD-8C58931F57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sp>
        <p:nvSpPr>
          <p:cNvPr id="10" name="Rectangle: Rounded Corners 33">
            <a:extLst>
              <a:ext uri="{FF2B5EF4-FFF2-40B4-BE49-F238E27FC236}">
                <a16:creationId xmlns:a16="http://schemas.microsoft.com/office/drawing/2014/main" id="{E221F408-B950-457D-BAB0-09E0A741652C}"/>
              </a:ext>
            </a:extLst>
          </p:cNvPr>
          <p:cNvSpPr/>
          <p:nvPr/>
        </p:nvSpPr>
        <p:spPr>
          <a:xfrm>
            <a:off x="5171174" y="3338849"/>
            <a:ext cx="3491949" cy="133052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This petition had over</a:t>
            </a:r>
            <a:r>
              <a:rPr lang="en-GB" sz="1600" b="1" dirty="0">
                <a:solidFill>
                  <a:schemeClr val="tx1"/>
                </a:solidFill>
                <a:latin typeface="Century Gothic" panose="020B0502020202020204" pitchFamily="34" charset="0"/>
                <a:ea typeface="Century Gothic"/>
                <a:cs typeface="Century Gothic"/>
                <a:sym typeface="Century Gothic"/>
              </a:rPr>
              <a:t> 15 million signatures last week, and is the biggest petition that change.org has ever had</a:t>
            </a:r>
            <a:r>
              <a:rPr lang="en-GB" sz="1600" dirty="0">
                <a:solidFill>
                  <a:schemeClr val="tx1"/>
                </a:solidFill>
                <a:latin typeface="Century Gothic" panose="020B0502020202020204" pitchFamily="34" charset="0"/>
                <a:ea typeface="Century Gothic"/>
                <a:cs typeface="Century Gothic"/>
                <a:sym typeface="Century Gothic"/>
              </a:rPr>
              <a:t>. </a:t>
            </a:r>
          </a:p>
        </p:txBody>
      </p:sp>
      <p:graphicFrame>
        <p:nvGraphicFramePr>
          <p:cNvPr id="11" name="Diagram 10">
            <a:extLst>
              <a:ext uri="{FF2B5EF4-FFF2-40B4-BE49-F238E27FC236}">
                <a16:creationId xmlns:a16="http://schemas.microsoft.com/office/drawing/2014/main" id="{9077D20B-1D01-4DE7-B1BB-B8574B172742}"/>
              </a:ext>
            </a:extLst>
          </p:cNvPr>
          <p:cNvGraphicFramePr/>
          <p:nvPr>
            <p:extLst>
              <p:ext uri="{D42A27DB-BD31-4B8C-83A1-F6EECF244321}">
                <p14:modId xmlns:p14="http://schemas.microsoft.com/office/powerpoint/2010/main" val="1294395016"/>
              </p:ext>
            </p:extLst>
          </p:nvPr>
        </p:nvGraphicFramePr>
        <p:xfrm>
          <a:off x="323619" y="5660117"/>
          <a:ext cx="8496761" cy="1383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1B52E8BD-5917-4A42-9F43-03FC1E079139}"/>
              </a:ext>
            </a:extLst>
          </p:cNvPr>
          <p:cNvSpPr txBox="1"/>
          <p:nvPr/>
        </p:nvSpPr>
        <p:spPr>
          <a:xfrm>
            <a:off x="7447726" y="5683457"/>
            <a:ext cx="1215397" cy="369332"/>
          </a:xfrm>
          <a:prstGeom prst="rect">
            <a:avLst/>
          </a:prstGeom>
          <a:noFill/>
        </p:spPr>
        <p:txBody>
          <a:bodyPr wrap="none" rtlCol="0">
            <a:spAutoFit/>
          </a:bodyPr>
          <a:lstStyle/>
          <a:p>
            <a:r>
              <a:rPr lang="en-GB" b="1" dirty="0"/>
              <a:t>Definitely</a:t>
            </a:r>
          </a:p>
        </p:txBody>
      </p:sp>
      <p:sp>
        <p:nvSpPr>
          <p:cNvPr id="13" name="TextBox 12">
            <a:extLst>
              <a:ext uri="{FF2B5EF4-FFF2-40B4-BE49-F238E27FC236}">
                <a16:creationId xmlns:a16="http://schemas.microsoft.com/office/drawing/2014/main" id="{D2FEA168-B934-4727-BF9B-2F8206273A0D}"/>
              </a:ext>
            </a:extLst>
          </p:cNvPr>
          <p:cNvSpPr txBox="1"/>
          <p:nvPr/>
        </p:nvSpPr>
        <p:spPr>
          <a:xfrm>
            <a:off x="323619" y="5683457"/>
            <a:ext cx="1186543" cy="369332"/>
          </a:xfrm>
          <a:prstGeom prst="rect">
            <a:avLst/>
          </a:prstGeom>
          <a:noFill/>
        </p:spPr>
        <p:txBody>
          <a:bodyPr wrap="none" rtlCol="0">
            <a:spAutoFit/>
          </a:bodyPr>
          <a:lstStyle/>
          <a:p>
            <a:r>
              <a:rPr lang="en-GB" b="1" dirty="0"/>
              <a:t>Not at all</a:t>
            </a:r>
          </a:p>
        </p:txBody>
      </p:sp>
      <p:sp>
        <p:nvSpPr>
          <p:cNvPr id="14" name="Rectangle: Rounded Corners 33">
            <a:extLst>
              <a:ext uri="{FF2B5EF4-FFF2-40B4-BE49-F238E27FC236}">
                <a16:creationId xmlns:a16="http://schemas.microsoft.com/office/drawing/2014/main" id="{61CF9BD9-2C56-4A09-8BBC-E414F7C694B5}"/>
              </a:ext>
            </a:extLst>
          </p:cNvPr>
          <p:cNvSpPr/>
          <p:nvPr/>
        </p:nvSpPr>
        <p:spPr>
          <a:xfrm>
            <a:off x="2211641" y="5281923"/>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pic>
        <p:nvPicPr>
          <p:cNvPr id="15" name="Picture 14">
            <a:extLst>
              <a:ext uri="{FF2B5EF4-FFF2-40B4-BE49-F238E27FC236}">
                <a16:creationId xmlns:a16="http://schemas.microsoft.com/office/drawing/2014/main" id="{70F06674-C800-4B52-9A1E-152AF661C41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322602" y="1249431"/>
            <a:ext cx="3340521" cy="1828801"/>
          </a:xfrm>
          <a:prstGeom prst="rect">
            <a:avLst/>
          </a:prstGeom>
        </p:spPr>
      </p:pic>
      <p:pic>
        <p:nvPicPr>
          <p:cNvPr id="3" name="Picture 2">
            <a:extLst>
              <a:ext uri="{FF2B5EF4-FFF2-40B4-BE49-F238E27FC236}">
                <a16:creationId xmlns:a16="http://schemas.microsoft.com/office/drawing/2014/main" id="{9F93738C-9BC4-4ADB-8017-01F51C2E4C86}"/>
              </a:ext>
            </a:extLst>
          </p:cNvPr>
          <p:cNvPicPr>
            <a:picLocks noChangeAspect="1"/>
          </p:cNvPicPr>
          <p:nvPr/>
        </p:nvPicPr>
        <p:blipFill>
          <a:blip r:embed="rId10"/>
          <a:stretch>
            <a:fillRect/>
          </a:stretch>
        </p:blipFill>
        <p:spPr>
          <a:xfrm>
            <a:off x="400307" y="3345049"/>
            <a:ext cx="4579317" cy="1092086"/>
          </a:xfrm>
          <a:prstGeom prst="rect">
            <a:avLst/>
          </a:prstGeom>
        </p:spPr>
      </p:pic>
      <p:sp>
        <p:nvSpPr>
          <p:cNvPr id="16" name="Title 1">
            <a:extLst>
              <a:ext uri="{FF2B5EF4-FFF2-40B4-BE49-F238E27FC236}">
                <a16:creationId xmlns:a16="http://schemas.microsoft.com/office/drawing/2014/main" id="{9F631017-ABC5-45DF-B04F-B89DFB1CD214}"/>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78994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1" grpId="0">
        <p:bldAsOne/>
      </p:bldGraphic>
      <p:bldP spid="12" grpId="0"/>
      <p:bldP spid="13"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232AAF-BBE1-4F79-A2CD-8C58931F57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graphicFrame>
        <p:nvGraphicFramePr>
          <p:cNvPr id="11" name="Diagram 10">
            <a:extLst>
              <a:ext uri="{FF2B5EF4-FFF2-40B4-BE49-F238E27FC236}">
                <a16:creationId xmlns:a16="http://schemas.microsoft.com/office/drawing/2014/main" id="{9077D20B-1D01-4DE7-B1BB-B8574B172742}"/>
              </a:ext>
            </a:extLst>
          </p:cNvPr>
          <p:cNvGraphicFramePr/>
          <p:nvPr>
            <p:extLst>
              <p:ext uri="{D42A27DB-BD31-4B8C-83A1-F6EECF244321}">
                <p14:modId xmlns:p14="http://schemas.microsoft.com/office/powerpoint/2010/main" val="321488727"/>
              </p:ext>
            </p:extLst>
          </p:nvPr>
        </p:nvGraphicFramePr>
        <p:xfrm>
          <a:off x="323619" y="2561317"/>
          <a:ext cx="8496761" cy="1383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1B52E8BD-5917-4A42-9F43-03FC1E079139}"/>
              </a:ext>
            </a:extLst>
          </p:cNvPr>
          <p:cNvSpPr txBox="1"/>
          <p:nvPr/>
        </p:nvSpPr>
        <p:spPr>
          <a:xfrm>
            <a:off x="7447726" y="2584657"/>
            <a:ext cx="1215397" cy="369332"/>
          </a:xfrm>
          <a:prstGeom prst="rect">
            <a:avLst/>
          </a:prstGeom>
          <a:noFill/>
        </p:spPr>
        <p:txBody>
          <a:bodyPr wrap="none" rtlCol="0">
            <a:spAutoFit/>
          </a:bodyPr>
          <a:lstStyle/>
          <a:p>
            <a:r>
              <a:rPr lang="en-GB" b="1" dirty="0"/>
              <a:t>Definitely</a:t>
            </a:r>
          </a:p>
        </p:txBody>
      </p:sp>
      <p:sp>
        <p:nvSpPr>
          <p:cNvPr id="13" name="TextBox 12">
            <a:extLst>
              <a:ext uri="{FF2B5EF4-FFF2-40B4-BE49-F238E27FC236}">
                <a16:creationId xmlns:a16="http://schemas.microsoft.com/office/drawing/2014/main" id="{D2FEA168-B934-4727-BF9B-2F8206273A0D}"/>
              </a:ext>
            </a:extLst>
          </p:cNvPr>
          <p:cNvSpPr txBox="1"/>
          <p:nvPr/>
        </p:nvSpPr>
        <p:spPr>
          <a:xfrm>
            <a:off x="323619" y="2584657"/>
            <a:ext cx="1186543" cy="369332"/>
          </a:xfrm>
          <a:prstGeom prst="rect">
            <a:avLst/>
          </a:prstGeom>
          <a:noFill/>
        </p:spPr>
        <p:txBody>
          <a:bodyPr wrap="none" rtlCol="0">
            <a:spAutoFit/>
          </a:bodyPr>
          <a:lstStyle/>
          <a:p>
            <a:r>
              <a:rPr lang="en-GB" b="1" dirty="0"/>
              <a:t>Not at all</a:t>
            </a:r>
          </a:p>
        </p:txBody>
      </p:sp>
      <p:sp>
        <p:nvSpPr>
          <p:cNvPr id="16" name="Cloud 15">
            <a:extLst>
              <a:ext uri="{FF2B5EF4-FFF2-40B4-BE49-F238E27FC236}">
                <a16:creationId xmlns:a16="http://schemas.microsoft.com/office/drawing/2014/main" id="{E0596597-3A93-4177-9179-75F73ADC5B03}"/>
              </a:ext>
            </a:extLst>
          </p:cNvPr>
          <p:cNvSpPr/>
          <p:nvPr/>
        </p:nvSpPr>
        <p:spPr>
          <a:xfrm>
            <a:off x="1770981" y="904062"/>
            <a:ext cx="5468817" cy="1796990"/>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Reflect (3-5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Think about all the evidence that you have seen so far. All together, do you think it shows a change is happening? Why/why not?</a:t>
            </a:r>
          </a:p>
        </p:txBody>
      </p:sp>
      <p:sp>
        <p:nvSpPr>
          <p:cNvPr id="18" name="Rectangle: Rounded Corners 33">
            <a:extLst>
              <a:ext uri="{FF2B5EF4-FFF2-40B4-BE49-F238E27FC236}">
                <a16:creationId xmlns:a16="http://schemas.microsoft.com/office/drawing/2014/main" id="{D04AF9CF-DFC4-4E21-B79B-C5841CFF1185}"/>
              </a:ext>
            </a:extLst>
          </p:cNvPr>
          <p:cNvSpPr/>
          <p:nvPr/>
        </p:nvSpPr>
        <p:spPr>
          <a:xfrm>
            <a:off x="546772" y="3679179"/>
            <a:ext cx="8116351" cy="904910"/>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Challenge:</a:t>
            </a:r>
          </a:p>
          <a:p>
            <a:pPr algn="ctr"/>
            <a:r>
              <a:rPr lang="en-GB" sz="1600" dirty="0">
                <a:solidFill>
                  <a:schemeClr val="bg1"/>
                </a:solidFill>
                <a:latin typeface="Century Gothic" panose="020B0502020202020204" pitchFamily="34" charset="0"/>
                <a:ea typeface="Century Gothic"/>
                <a:cs typeface="Century Gothic"/>
                <a:sym typeface="Century Gothic"/>
              </a:rPr>
              <a:t>Think back to the statistics that you saw at the beginning of the lesson. What changes do you think need to be made to end systemic racism in America?</a:t>
            </a:r>
          </a:p>
        </p:txBody>
      </p:sp>
      <p:sp>
        <p:nvSpPr>
          <p:cNvPr id="19" name="Rectangle: Rounded Corners 18">
            <a:extLst>
              <a:ext uri="{FF2B5EF4-FFF2-40B4-BE49-F238E27FC236}">
                <a16:creationId xmlns:a16="http://schemas.microsoft.com/office/drawing/2014/main" id="{0D78DE41-097E-43D2-98C1-172777EE832F}"/>
              </a:ext>
            </a:extLst>
          </p:cNvPr>
          <p:cNvSpPr/>
          <p:nvPr/>
        </p:nvSpPr>
        <p:spPr>
          <a:xfrm>
            <a:off x="1256334" y="4812555"/>
            <a:ext cx="3209648" cy="76915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Black Americans are 2x </a:t>
            </a:r>
            <a:r>
              <a:rPr lang="en-GB" sz="1600" b="1" dirty="0"/>
              <a:t>more likely to be unemployed </a:t>
            </a:r>
            <a:r>
              <a:rPr lang="en-GB" sz="1600" dirty="0"/>
              <a:t>than white Americans</a:t>
            </a:r>
            <a:r>
              <a:rPr lang="en-GB" sz="1600" baseline="30000" dirty="0"/>
              <a:t>1</a:t>
            </a:r>
            <a:r>
              <a:rPr lang="en-GB" sz="1600" dirty="0"/>
              <a:t>.</a:t>
            </a:r>
          </a:p>
        </p:txBody>
      </p:sp>
      <p:pic>
        <p:nvPicPr>
          <p:cNvPr id="20" name="Graphic 19" descr="Classroom">
            <a:extLst>
              <a:ext uri="{FF2B5EF4-FFF2-40B4-BE49-F238E27FC236}">
                <a16:creationId xmlns:a16="http://schemas.microsoft.com/office/drawing/2014/main" id="{95D5B0B6-2A6E-4B8C-A742-DF3741EC9E0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532247" y="4739934"/>
            <a:ext cx="914400" cy="914400"/>
          </a:xfrm>
          <a:prstGeom prst="rect">
            <a:avLst/>
          </a:prstGeom>
        </p:spPr>
      </p:pic>
      <p:pic>
        <p:nvPicPr>
          <p:cNvPr id="21" name="Graphic 20" descr="Briefcase">
            <a:extLst>
              <a:ext uri="{FF2B5EF4-FFF2-40B4-BE49-F238E27FC236}">
                <a16:creationId xmlns:a16="http://schemas.microsoft.com/office/drawing/2014/main" id="{0695ADB1-79C7-4338-9DC6-1963EF86934F}"/>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17983" y="4739934"/>
            <a:ext cx="914400" cy="914400"/>
          </a:xfrm>
          <a:prstGeom prst="rect">
            <a:avLst/>
          </a:prstGeom>
        </p:spPr>
      </p:pic>
      <p:sp>
        <p:nvSpPr>
          <p:cNvPr id="22" name="Rectangle: Rounded Corners 21">
            <a:extLst>
              <a:ext uri="{FF2B5EF4-FFF2-40B4-BE49-F238E27FC236}">
                <a16:creationId xmlns:a16="http://schemas.microsoft.com/office/drawing/2014/main" id="{8F1D5103-5E79-476F-B49E-C37269DFB2CC}"/>
              </a:ext>
            </a:extLst>
          </p:cNvPr>
          <p:cNvSpPr/>
          <p:nvPr/>
        </p:nvSpPr>
        <p:spPr>
          <a:xfrm>
            <a:off x="5512907" y="4812555"/>
            <a:ext cx="3307094" cy="769158"/>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Black Americans are 3x </a:t>
            </a:r>
            <a:r>
              <a:rPr lang="en-GB" sz="1600" b="1" dirty="0"/>
              <a:t>more likely to be excluded from school</a:t>
            </a:r>
            <a:r>
              <a:rPr lang="en-GB" sz="1600" dirty="0"/>
              <a:t> than white Americans</a:t>
            </a:r>
            <a:r>
              <a:rPr lang="en-GB" sz="1600" baseline="30000" dirty="0"/>
              <a:t>2</a:t>
            </a:r>
            <a:r>
              <a:rPr lang="en-GB" sz="1600" dirty="0"/>
              <a:t>.</a:t>
            </a:r>
          </a:p>
        </p:txBody>
      </p:sp>
      <p:sp>
        <p:nvSpPr>
          <p:cNvPr id="23" name="Rectangle: Rounded Corners 22">
            <a:extLst>
              <a:ext uri="{FF2B5EF4-FFF2-40B4-BE49-F238E27FC236}">
                <a16:creationId xmlns:a16="http://schemas.microsoft.com/office/drawing/2014/main" id="{7149286F-E0F7-4D44-834F-B976F067B7AA}"/>
              </a:ext>
            </a:extLst>
          </p:cNvPr>
          <p:cNvSpPr/>
          <p:nvPr/>
        </p:nvSpPr>
        <p:spPr>
          <a:xfrm>
            <a:off x="315429" y="5724000"/>
            <a:ext cx="3209648" cy="769158"/>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Only 13% of people in the US are black, yet </a:t>
            </a:r>
            <a:r>
              <a:rPr lang="en-GB" sz="1600" b="1" dirty="0"/>
              <a:t>40% of the people in prison are black</a:t>
            </a:r>
            <a:r>
              <a:rPr lang="en-GB" sz="1600" b="1" baseline="30000" dirty="0"/>
              <a:t>3</a:t>
            </a:r>
            <a:r>
              <a:rPr lang="en-GB" sz="1600" dirty="0"/>
              <a:t>.</a:t>
            </a:r>
          </a:p>
        </p:txBody>
      </p:sp>
      <p:sp>
        <p:nvSpPr>
          <p:cNvPr id="24" name="Rectangle: Rounded Corners 23">
            <a:extLst>
              <a:ext uri="{FF2B5EF4-FFF2-40B4-BE49-F238E27FC236}">
                <a16:creationId xmlns:a16="http://schemas.microsoft.com/office/drawing/2014/main" id="{C45D1E0C-2BE5-48A3-8917-1285096A2A1A}"/>
              </a:ext>
            </a:extLst>
          </p:cNvPr>
          <p:cNvSpPr/>
          <p:nvPr/>
        </p:nvSpPr>
        <p:spPr>
          <a:xfrm>
            <a:off x="4678018" y="5724000"/>
            <a:ext cx="3307094" cy="76915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72% of white Americans own their own house</a:t>
            </a:r>
            <a:r>
              <a:rPr lang="en-GB" sz="1600" dirty="0"/>
              <a:t>, whereas only 42% of black Americans do</a:t>
            </a:r>
            <a:r>
              <a:rPr lang="en-GB" sz="1600" baseline="30000" dirty="0"/>
              <a:t>4</a:t>
            </a:r>
            <a:r>
              <a:rPr lang="en-GB" sz="1600" dirty="0"/>
              <a:t>.</a:t>
            </a:r>
          </a:p>
        </p:txBody>
      </p:sp>
      <p:pic>
        <p:nvPicPr>
          <p:cNvPr id="25" name="Graphic 24" descr="Handcuffs">
            <a:extLst>
              <a:ext uri="{FF2B5EF4-FFF2-40B4-BE49-F238E27FC236}">
                <a16:creationId xmlns:a16="http://schemas.microsoft.com/office/drawing/2014/main" id="{8BAE5DFA-7824-4088-9DE8-F659550A2A37}"/>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3604593" y="5654334"/>
            <a:ext cx="914400" cy="914400"/>
          </a:xfrm>
          <a:prstGeom prst="rect">
            <a:avLst/>
          </a:prstGeom>
        </p:spPr>
      </p:pic>
      <p:pic>
        <p:nvPicPr>
          <p:cNvPr id="26" name="Graphic 25" descr="House">
            <a:extLst>
              <a:ext uri="{FF2B5EF4-FFF2-40B4-BE49-F238E27FC236}">
                <a16:creationId xmlns:a16="http://schemas.microsoft.com/office/drawing/2014/main" id="{E0657913-B136-4E76-AE00-06E5C2E8C91B}"/>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8024869" y="5581713"/>
            <a:ext cx="914400" cy="914400"/>
          </a:xfrm>
          <a:prstGeom prst="rect">
            <a:avLst/>
          </a:prstGeom>
        </p:spPr>
      </p:pic>
      <p:sp>
        <p:nvSpPr>
          <p:cNvPr id="17" name="Title 1">
            <a:extLst>
              <a:ext uri="{FF2B5EF4-FFF2-40B4-BE49-F238E27FC236}">
                <a16:creationId xmlns:a16="http://schemas.microsoft.com/office/drawing/2014/main" id="{710AE0FC-8263-4E4A-8FDA-53161A066FC9}"/>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330027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7"/>
          </p:nvPr>
        </p:nvSpPr>
        <p:spPr>
          <a:xfrm>
            <a:off x="2506280" y="4817412"/>
            <a:ext cx="1970673" cy="1292824"/>
          </a:xfrm>
          <a:solidFill>
            <a:schemeClr val="accent5"/>
          </a:solidFill>
        </p:spPr>
        <p:txBody>
          <a:bodyPr/>
          <a:lstStyle/>
          <a:p>
            <a:r>
              <a:rPr lang="en-GB" dirty="0"/>
              <a:t>Standing up, speaking out</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Is it fair?</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5753939" y="1101666"/>
            <a:ext cx="1884045" cy="1161348"/>
          </a:xfrm>
          <a:solidFill>
            <a:schemeClr val="bg1"/>
          </a:solidFill>
        </p:spPr>
        <p:txBody>
          <a:bodyPr/>
          <a:lstStyle/>
          <a:p>
            <a:r>
              <a:rPr lang="en-GB" dirty="0"/>
              <a:t>What is </a:t>
            </a:r>
          </a:p>
          <a:p>
            <a:r>
              <a:rPr lang="en-GB" dirty="0"/>
              <a:t>racism?</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5528551" y="2835450"/>
            <a:ext cx="1713599" cy="1108800"/>
          </a:xfrm>
          <a:solidFill>
            <a:schemeClr val="bg1"/>
          </a:solidFill>
        </p:spPr>
        <p:txBody>
          <a:bodyPr/>
          <a:lstStyle/>
          <a:p>
            <a:r>
              <a:rPr lang="en-GB" dirty="0"/>
              <a:t> Why are we talking about this?</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1192801" y="2968805"/>
            <a:ext cx="2064047" cy="1173600"/>
          </a:xfrm>
          <a:solidFill>
            <a:schemeClr val="bg1"/>
          </a:solidFill>
        </p:spPr>
        <p:txBody>
          <a:bodyPr anchor="ctr"/>
          <a:lstStyle/>
          <a:p>
            <a:r>
              <a:rPr lang="en-GB" dirty="0"/>
              <a:t>Is a change coming?</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8"/>
          </p:nvPr>
        </p:nvSpPr>
        <p:spPr>
          <a:xfrm>
            <a:off x="4769535" y="5067700"/>
            <a:ext cx="1487488" cy="1181100"/>
          </a:xfrm>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5861170"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2208" y="1016354"/>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63104" y="2574877"/>
            <a:ext cx="654377" cy="980728"/>
          </a:xfrm>
          <a:prstGeom prst="rect">
            <a:avLst/>
          </a:prstGeom>
        </p:spPr>
      </p:pic>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428575" y="4679308"/>
            <a:ext cx="499626" cy="595324"/>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7" name="Picture 6">
            <a:extLst>
              <a:ext uri="{FF2B5EF4-FFF2-40B4-BE49-F238E27FC236}">
                <a16:creationId xmlns:a16="http://schemas.microsoft.com/office/drawing/2014/main" id="{1A42D061-F50C-4464-9EDB-D2BB3EB13CE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78829" y="1198232"/>
            <a:ext cx="1167610" cy="1161349"/>
          </a:xfrm>
          <a:prstGeom prst="rect">
            <a:avLst/>
          </a:prstGeom>
        </p:spPr>
      </p:pic>
      <p:pic>
        <p:nvPicPr>
          <p:cNvPr id="10" name="Picture 9">
            <a:extLst>
              <a:ext uri="{FF2B5EF4-FFF2-40B4-BE49-F238E27FC236}">
                <a16:creationId xmlns:a16="http://schemas.microsoft.com/office/drawing/2014/main" id="{F1F9829C-229E-4CA6-83F7-C5C6890EC06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61679" y="2175437"/>
            <a:ext cx="1167610" cy="1150008"/>
          </a:xfrm>
          <a:prstGeom prst="rect">
            <a:avLst/>
          </a:prstGeom>
        </p:spPr>
      </p:pic>
      <p:pic>
        <p:nvPicPr>
          <p:cNvPr id="14" name="Picture 13">
            <a:extLst>
              <a:ext uri="{FF2B5EF4-FFF2-40B4-BE49-F238E27FC236}">
                <a16:creationId xmlns:a16="http://schemas.microsoft.com/office/drawing/2014/main" id="{46B1AA2D-418F-4A77-B0D6-733099339A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59109" y="4421238"/>
            <a:ext cx="1161175" cy="1158243"/>
          </a:xfrm>
          <a:prstGeom prst="rect">
            <a:avLst/>
          </a:prstGeom>
        </p:spPr>
      </p:pic>
      <p:pic>
        <p:nvPicPr>
          <p:cNvPr id="15" name="Picture 14">
            <a:extLst>
              <a:ext uri="{FF2B5EF4-FFF2-40B4-BE49-F238E27FC236}">
                <a16:creationId xmlns:a16="http://schemas.microsoft.com/office/drawing/2014/main" id="{B3F7E589-8AC3-4DD8-AADB-1365CEB5ADB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491616" y="2804101"/>
            <a:ext cx="1161175" cy="1171497"/>
          </a:xfrm>
          <a:prstGeom prst="rect">
            <a:avLst/>
          </a:prstGeom>
        </p:spPr>
      </p:pic>
    </p:spTree>
    <p:extLst>
      <p:ext uri="{BB962C8B-B14F-4D97-AF65-F5344CB8AC3E}">
        <p14:creationId xmlns:p14="http://schemas.microsoft.com/office/powerpoint/2010/main" val="3450326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DDC260-6E6F-4638-96AB-550BB8A035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4" name="Rectangle: Rounded Corners 33">
            <a:extLst>
              <a:ext uri="{FF2B5EF4-FFF2-40B4-BE49-F238E27FC236}">
                <a16:creationId xmlns:a16="http://schemas.microsoft.com/office/drawing/2014/main" id="{773DFECC-03A6-4E0F-AA0C-896CE73D4736}"/>
              </a:ext>
            </a:extLst>
          </p:cNvPr>
          <p:cNvSpPr/>
          <p:nvPr/>
        </p:nvSpPr>
        <p:spPr>
          <a:xfrm>
            <a:off x="616000" y="4151769"/>
            <a:ext cx="1955534" cy="534623"/>
          </a:xfrm>
          <a:prstGeom prst="wedgeRoundRectCallout">
            <a:avLst>
              <a:gd name="adj1" fmla="val 7446"/>
              <a:gd name="adj2" fmla="val 82720"/>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 think that…</a:t>
            </a:r>
          </a:p>
        </p:txBody>
      </p:sp>
      <p:sp>
        <p:nvSpPr>
          <p:cNvPr id="5" name="Rectangle: Rounded Corners 33">
            <a:extLst>
              <a:ext uri="{FF2B5EF4-FFF2-40B4-BE49-F238E27FC236}">
                <a16:creationId xmlns:a16="http://schemas.microsoft.com/office/drawing/2014/main" id="{31A7B202-D798-45DC-9AB7-CC21660306FF}"/>
              </a:ext>
            </a:extLst>
          </p:cNvPr>
          <p:cNvSpPr/>
          <p:nvPr/>
        </p:nvSpPr>
        <p:spPr>
          <a:xfrm>
            <a:off x="6572466" y="4174087"/>
            <a:ext cx="1955534" cy="534623"/>
          </a:xfrm>
          <a:prstGeom prst="wedgeRoundRectCallout">
            <a:avLst>
              <a:gd name="adj1" fmla="val -8141"/>
              <a:gd name="adj2" fmla="val 80241"/>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I’m not sure about…</a:t>
            </a:r>
          </a:p>
        </p:txBody>
      </p:sp>
      <p:pic>
        <p:nvPicPr>
          <p:cNvPr id="6" name="Picture 6" descr="Person Raising Hand: Medium-Dark Skin Tone on Apple iOS 13.3">
            <a:extLst>
              <a:ext uri="{FF2B5EF4-FFF2-40B4-BE49-F238E27FC236}">
                <a16:creationId xmlns:a16="http://schemas.microsoft.com/office/drawing/2014/main" id="{8B84F2A4-F9D8-4E1A-84CE-DD18B0421D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5999" y="4960562"/>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erson Gesturing No: Medium Skin Tone on Apple iOS 13.3">
            <a:extLst>
              <a:ext uri="{FF2B5EF4-FFF2-40B4-BE49-F238E27FC236}">
                <a16:creationId xmlns:a16="http://schemas.microsoft.com/office/drawing/2014/main" id="{019D4DD7-B66C-4171-A221-3D5DE05ED23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45357" y="4959514"/>
            <a:ext cx="1716383" cy="1716383"/>
          </a:xfrm>
          <a:prstGeom prst="rect">
            <a:avLst/>
          </a:prstGeom>
          <a:noFill/>
          <a:extLst>
            <a:ext uri="{909E8E84-426E-40DD-AFC4-6F175D3DCCD1}">
              <a14:hiddenFill xmlns:a14="http://schemas.microsoft.com/office/drawing/2010/main">
                <a:solidFill>
                  <a:srgbClr val="FFFFFF"/>
                </a:solidFill>
              </a14:hiddenFill>
            </a:ext>
          </a:extLst>
        </p:spPr>
      </p:pic>
      <p:sp>
        <p:nvSpPr>
          <p:cNvPr id="8" name="Cloud 7">
            <a:extLst>
              <a:ext uri="{FF2B5EF4-FFF2-40B4-BE49-F238E27FC236}">
                <a16:creationId xmlns:a16="http://schemas.microsoft.com/office/drawing/2014/main" id="{5B84AED0-E023-454E-81AC-AF423BFA4777}"/>
              </a:ext>
            </a:extLst>
          </p:cNvPr>
          <p:cNvSpPr/>
          <p:nvPr/>
        </p:nvSpPr>
        <p:spPr>
          <a:xfrm>
            <a:off x="2630524" y="4207416"/>
            <a:ext cx="3882951" cy="2230458"/>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Think! (5-10 mins)</a:t>
            </a:r>
          </a:p>
          <a:p>
            <a:pPr algn="ctr"/>
            <a:r>
              <a:rPr lang="en-GB" sz="1600" dirty="0">
                <a:solidFill>
                  <a:schemeClr val="tx1"/>
                </a:solidFill>
                <a:latin typeface="Century Gothic" panose="020B0502020202020204" pitchFamily="34" charset="0"/>
              </a:rPr>
              <a:t>Take a look at the different opinions on the next few slides and see if you can answer the questions in the bubbles.</a:t>
            </a:r>
            <a:endParaRPr lang="en-GB" sz="1600" b="1" dirty="0">
              <a:solidFill>
                <a:schemeClr val="tx1"/>
              </a:solidFill>
              <a:latin typeface="Century Gothic" panose="020B0502020202020204" pitchFamily="34" charset="0"/>
            </a:endParaRPr>
          </a:p>
        </p:txBody>
      </p:sp>
      <p:sp>
        <p:nvSpPr>
          <p:cNvPr id="9" name="Rectangle: Rounded Corners 33">
            <a:extLst>
              <a:ext uri="{FF2B5EF4-FFF2-40B4-BE49-F238E27FC236}">
                <a16:creationId xmlns:a16="http://schemas.microsoft.com/office/drawing/2014/main" id="{2F61D0FC-C321-4101-ABD8-26ACD7C26820}"/>
              </a:ext>
            </a:extLst>
          </p:cNvPr>
          <p:cNvSpPr/>
          <p:nvPr/>
        </p:nvSpPr>
        <p:spPr>
          <a:xfrm>
            <a:off x="396673" y="3054410"/>
            <a:ext cx="8350651" cy="749179"/>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As you’ve already seen, </a:t>
            </a:r>
            <a:r>
              <a:rPr lang="en-GB" sz="1600" b="1" dirty="0">
                <a:solidFill>
                  <a:schemeClr val="tx1"/>
                </a:solidFill>
                <a:latin typeface="Century Gothic" panose="020B0502020202020204" pitchFamily="34" charset="0"/>
                <a:ea typeface="Century Gothic"/>
                <a:cs typeface="Century Gothic"/>
                <a:sym typeface="Century Gothic"/>
              </a:rPr>
              <a:t>more people than ever are standing up and speaking out </a:t>
            </a:r>
            <a:r>
              <a:rPr lang="en-GB" sz="1600" dirty="0">
                <a:solidFill>
                  <a:schemeClr val="tx1"/>
                </a:solidFill>
                <a:latin typeface="Century Gothic" panose="020B0502020202020204" pitchFamily="34" charset="0"/>
                <a:ea typeface="Century Gothic"/>
                <a:cs typeface="Century Gothic"/>
                <a:sym typeface="Century Gothic"/>
              </a:rPr>
              <a:t>against racism in America and in their own countries… but </a:t>
            </a:r>
            <a:r>
              <a:rPr lang="en-GB" sz="1600" b="1" dirty="0">
                <a:solidFill>
                  <a:schemeClr val="tx1"/>
                </a:solidFill>
                <a:latin typeface="Century Gothic" panose="020B0502020202020204" pitchFamily="34" charset="0"/>
                <a:ea typeface="Century Gothic"/>
                <a:cs typeface="Century Gothic"/>
                <a:sym typeface="Century Gothic"/>
              </a:rPr>
              <a:t>what’s being said?</a:t>
            </a:r>
          </a:p>
        </p:txBody>
      </p:sp>
      <p:pic>
        <p:nvPicPr>
          <p:cNvPr id="10" name="Picture 2" descr="Minneapolis police chief on George Floyd killing: This was a ...">
            <a:extLst>
              <a:ext uri="{FF2B5EF4-FFF2-40B4-BE49-F238E27FC236}">
                <a16:creationId xmlns:a16="http://schemas.microsoft.com/office/drawing/2014/main" id="{6D3B3079-DFF1-4278-8171-2B580F81F232}"/>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flipH="1">
            <a:off x="1993897" y="1535355"/>
            <a:ext cx="1655632" cy="12298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892315A3-3B85-4776-97AD-E00ECED85E03}"/>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flipH="1">
            <a:off x="3737559" y="1056839"/>
            <a:ext cx="1655631" cy="12298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 welcome move: Stand-up comic Trevor Noah is giving away laptops ...">
            <a:extLst>
              <a:ext uri="{FF2B5EF4-FFF2-40B4-BE49-F238E27FC236}">
                <a16:creationId xmlns:a16="http://schemas.microsoft.com/office/drawing/2014/main" id="{847C4565-E3B6-4A82-A69D-BF310392BF71}"/>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481220" y="1533450"/>
            <a:ext cx="1655632" cy="12317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ara Amfo">
            <a:extLst>
              <a:ext uri="{FF2B5EF4-FFF2-40B4-BE49-F238E27FC236}">
                <a16:creationId xmlns:a16="http://schemas.microsoft.com/office/drawing/2014/main" id="{4ECEDF26-6D0E-46FD-8EF4-F6C62757BF46}"/>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flipH="1">
            <a:off x="7224882" y="1055446"/>
            <a:ext cx="1655632" cy="1231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A large, masked crowd fills a street. Three people hold signs, each with a name: “George Floyd, Breonna Taylor, and Eric Garner.”">
            <a:extLst>
              <a:ext uri="{FF2B5EF4-FFF2-40B4-BE49-F238E27FC236}">
                <a16:creationId xmlns:a16="http://schemas.microsoft.com/office/drawing/2014/main" id="{9FDA95C6-0883-45B5-9ACB-0A4FB3D9EAA1}"/>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250234" y="1055446"/>
            <a:ext cx="1655633" cy="12312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F6A42E9B-6564-4B61-9FE1-5001FC6C7ECC}"/>
              </a:ext>
            </a:extLst>
          </p:cNvPr>
          <p:cNvSpPr txBox="1">
            <a:spLocks/>
          </p:cNvSpPr>
          <p:nvPr/>
        </p:nvSpPr>
        <p:spPr>
          <a:xfrm>
            <a:off x="996484"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Standing up, speaking out</a:t>
            </a:r>
          </a:p>
        </p:txBody>
      </p:sp>
    </p:spTree>
    <p:extLst>
      <p:ext uri="{BB962C8B-B14F-4D97-AF65-F5344CB8AC3E}">
        <p14:creationId xmlns:p14="http://schemas.microsoft.com/office/powerpoint/2010/main" val="1184425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3739E-68B1-418D-87E8-66E66D8A6F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4" name="Rectangle: Rounded Corners 33">
            <a:extLst>
              <a:ext uri="{FF2B5EF4-FFF2-40B4-BE49-F238E27FC236}">
                <a16:creationId xmlns:a16="http://schemas.microsoft.com/office/drawing/2014/main" id="{5261F339-08A3-49D1-87BA-74F1E25916CA}"/>
              </a:ext>
            </a:extLst>
          </p:cNvPr>
          <p:cNvSpPr/>
          <p:nvPr/>
        </p:nvSpPr>
        <p:spPr>
          <a:xfrm>
            <a:off x="566907" y="1773364"/>
            <a:ext cx="4196800" cy="1442217"/>
          </a:xfrm>
          <a:prstGeom prst="wedgeRoundRectCallout">
            <a:avLst>
              <a:gd name="adj1" fmla="val 54029"/>
              <a:gd name="adj2" fmla="val -21773"/>
              <a:gd name="adj3" fmla="val 16667"/>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Events like this make me and other black people feel like you want our culture but you don’t want us. If you enjoy our culture, you must stand up for our rights too.</a:t>
            </a:r>
          </a:p>
        </p:txBody>
      </p:sp>
      <p:sp>
        <p:nvSpPr>
          <p:cNvPr id="5" name="Rectangle: Rounded Corners 33">
            <a:extLst>
              <a:ext uri="{FF2B5EF4-FFF2-40B4-BE49-F238E27FC236}">
                <a16:creationId xmlns:a16="http://schemas.microsoft.com/office/drawing/2014/main" id="{90275CE7-5FFC-4273-800A-FE735CB2F360}"/>
              </a:ext>
            </a:extLst>
          </p:cNvPr>
          <p:cNvSpPr/>
          <p:nvPr/>
        </p:nvSpPr>
        <p:spPr>
          <a:xfrm>
            <a:off x="573983" y="1149284"/>
            <a:ext cx="4196800" cy="509646"/>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Clara </a:t>
            </a:r>
            <a:r>
              <a:rPr lang="en-GB" sz="1600" b="1" dirty="0" err="1"/>
              <a:t>Amfo</a:t>
            </a:r>
            <a:endParaRPr lang="en-GB" sz="1600" b="1" dirty="0"/>
          </a:p>
          <a:p>
            <a:pPr algn="ctr"/>
            <a:r>
              <a:rPr lang="en-GB" sz="1600" dirty="0"/>
              <a:t>BBC Radio 1 Host</a:t>
            </a:r>
          </a:p>
        </p:txBody>
      </p:sp>
      <p:sp>
        <p:nvSpPr>
          <p:cNvPr id="6" name="Cloud 5">
            <a:extLst>
              <a:ext uri="{FF2B5EF4-FFF2-40B4-BE49-F238E27FC236}">
                <a16:creationId xmlns:a16="http://schemas.microsoft.com/office/drawing/2014/main" id="{2138326A-CA8C-401E-9464-B7C4E2301FBE}"/>
              </a:ext>
            </a:extLst>
          </p:cNvPr>
          <p:cNvSpPr/>
          <p:nvPr/>
        </p:nvSpPr>
        <p:spPr>
          <a:xfrm>
            <a:off x="2836141" y="4456920"/>
            <a:ext cx="3624612" cy="1904123"/>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rPr>
              <a:t>Do you agree with Clara? Should everyone stand up for black people’s rights?</a:t>
            </a:r>
          </a:p>
        </p:txBody>
      </p:sp>
      <p:pic>
        <p:nvPicPr>
          <p:cNvPr id="9" name="Picture 6" descr="Person Raising Hand: Medium-Dark Skin Tone on Apple iOS 13.3">
            <a:extLst>
              <a:ext uri="{FF2B5EF4-FFF2-40B4-BE49-F238E27FC236}">
                <a16:creationId xmlns:a16="http://schemas.microsoft.com/office/drawing/2014/main" id="{FF051CF7-207B-41DF-9C9D-6C1176997C4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999" y="4960562"/>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erson Gesturing No: Medium Skin Tone on Apple iOS 13.3">
            <a:extLst>
              <a:ext uri="{FF2B5EF4-FFF2-40B4-BE49-F238E27FC236}">
                <a16:creationId xmlns:a16="http://schemas.microsoft.com/office/drawing/2014/main" id="{C035A12F-0122-40B5-B3D0-7F1804E7EF9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45357" y="4959514"/>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lara Amfo">
            <a:extLst>
              <a:ext uri="{FF2B5EF4-FFF2-40B4-BE49-F238E27FC236}">
                <a16:creationId xmlns:a16="http://schemas.microsoft.com/office/drawing/2014/main" id="{C43D6DC3-C48C-4E7A-A96C-BCA51CFEDDEF}"/>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flipH="1">
            <a:off x="4960075" y="1105635"/>
            <a:ext cx="3624611" cy="276463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33">
            <a:extLst>
              <a:ext uri="{FF2B5EF4-FFF2-40B4-BE49-F238E27FC236}">
                <a16:creationId xmlns:a16="http://schemas.microsoft.com/office/drawing/2014/main" id="{6C6DE645-E687-438A-87A8-6C256B440EE4}"/>
              </a:ext>
            </a:extLst>
          </p:cNvPr>
          <p:cNvSpPr/>
          <p:nvPr/>
        </p:nvSpPr>
        <p:spPr>
          <a:xfrm>
            <a:off x="653345" y="3330015"/>
            <a:ext cx="4117438" cy="534623"/>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t>Culture:</a:t>
            </a:r>
          </a:p>
          <a:p>
            <a:pPr algn="ctr"/>
            <a:r>
              <a:rPr lang="en-GB" sz="1400" dirty="0"/>
              <a:t>The way of life of a group of people.</a:t>
            </a:r>
          </a:p>
        </p:txBody>
      </p:sp>
      <p:sp>
        <p:nvSpPr>
          <p:cNvPr id="14" name="Rectangle: Rounded Corners 33">
            <a:extLst>
              <a:ext uri="{FF2B5EF4-FFF2-40B4-BE49-F238E27FC236}">
                <a16:creationId xmlns:a16="http://schemas.microsoft.com/office/drawing/2014/main" id="{E6909400-0F8B-417D-A277-659825A29B1F}"/>
              </a:ext>
            </a:extLst>
          </p:cNvPr>
          <p:cNvSpPr/>
          <p:nvPr/>
        </p:nvSpPr>
        <p:spPr>
          <a:xfrm>
            <a:off x="616000" y="4151769"/>
            <a:ext cx="1955534" cy="534623"/>
          </a:xfrm>
          <a:prstGeom prst="wedgeRoundRectCallout">
            <a:avLst>
              <a:gd name="adj1" fmla="val 7446"/>
              <a:gd name="adj2" fmla="val 82720"/>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 think that…</a:t>
            </a:r>
          </a:p>
        </p:txBody>
      </p:sp>
      <p:sp>
        <p:nvSpPr>
          <p:cNvPr id="15" name="Rectangle: Rounded Corners 33">
            <a:extLst>
              <a:ext uri="{FF2B5EF4-FFF2-40B4-BE49-F238E27FC236}">
                <a16:creationId xmlns:a16="http://schemas.microsoft.com/office/drawing/2014/main" id="{E1EC7DD4-EB4A-4C0A-B3E6-B006B1B842CF}"/>
              </a:ext>
            </a:extLst>
          </p:cNvPr>
          <p:cNvSpPr/>
          <p:nvPr/>
        </p:nvSpPr>
        <p:spPr>
          <a:xfrm>
            <a:off x="6572466" y="4174087"/>
            <a:ext cx="1955534" cy="534623"/>
          </a:xfrm>
          <a:prstGeom prst="wedgeRoundRectCallout">
            <a:avLst>
              <a:gd name="adj1" fmla="val -8141"/>
              <a:gd name="adj2" fmla="val 80241"/>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I’m not sure about…</a:t>
            </a:r>
          </a:p>
        </p:txBody>
      </p:sp>
      <p:sp>
        <p:nvSpPr>
          <p:cNvPr id="16" name="Title 1">
            <a:extLst>
              <a:ext uri="{FF2B5EF4-FFF2-40B4-BE49-F238E27FC236}">
                <a16:creationId xmlns:a16="http://schemas.microsoft.com/office/drawing/2014/main" id="{C5F04E65-4895-4F48-ADF8-C67603DB6DC1}"/>
              </a:ext>
            </a:extLst>
          </p:cNvPr>
          <p:cNvSpPr txBox="1">
            <a:spLocks/>
          </p:cNvSpPr>
          <p:nvPr/>
        </p:nvSpPr>
        <p:spPr>
          <a:xfrm>
            <a:off x="996484"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Standing up, speaking out</a:t>
            </a:r>
          </a:p>
        </p:txBody>
      </p:sp>
    </p:spTree>
    <p:extLst>
      <p:ext uri="{BB962C8B-B14F-4D97-AF65-F5344CB8AC3E}">
        <p14:creationId xmlns:p14="http://schemas.microsoft.com/office/powerpoint/2010/main" val="1522330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inneapolis police chief on George Floyd killing: This was a ...">
            <a:extLst>
              <a:ext uri="{FF2B5EF4-FFF2-40B4-BE49-F238E27FC236}">
                <a16:creationId xmlns:a16="http://schemas.microsoft.com/office/drawing/2014/main" id="{5E241F2C-A13A-4AEF-A9D1-0ADAADAD64D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flipH="1">
            <a:off x="4925807" y="868700"/>
            <a:ext cx="3782652" cy="2809761"/>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dirty="0">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dirty="0">
              <a:solidFill>
                <a:schemeClr val="tx1"/>
              </a:solidFill>
              <a:latin typeface="Century Gothic" panose="020B0502020202020204" pitchFamily="34" charset="0"/>
              <a:ea typeface="Lato"/>
              <a:cs typeface="Lato"/>
              <a:sym typeface="Lato"/>
            </a:endParaRPr>
          </a:p>
        </p:txBody>
      </p:sp>
      <p:sp>
        <p:nvSpPr>
          <p:cNvPr id="19" name="Rectangle: Rounded Corners 33">
            <a:extLst>
              <a:ext uri="{FF2B5EF4-FFF2-40B4-BE49-F238E27FC236}">
                <a16:creationId xmlns:a16="http://schemas.microsoft.com/office/drawing/2014/main" id="{11562D18-BB31-491E-B30B-BDCDC9DEE82C}"/>
              </a:ext>
            </a:extLst>
          </p:cNvPr>
          <p:cNvSpPr/>
          <p:nvPr/>
        </p:nvSpPr>
        <p:spPr>
          <a:xfrm>
            <a:off x="417241" y="1705697"/>
            <a:ext cx="4303464" cy="1317006"/>
          </a:xfrm>
          <a:prstGeom prst="wedgeRoundRectCallout">
            <a:avLst>
              <a:gd name="adj1" fmla="val 54289"/>
              <a:gd name="adj2" fmla="val -21190"/>
              <a:gd name="adj3" fmla="val 16667"/>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What happened to Mr Floyd was wrong. There were three other officers there that didn’t stop it from happening, so they’re complicit too.</a:t>
            </a:r>
          </a:p>
        </p:txBody>
      </p:sp>
      <p:sp>
        <p:nvSpPr>
          <p:cNvPr id="16" name="Cloud 15">
            <a:extLst>
              <a:ext uri="{FF2B5EF4-FFF2-40B4-BE49-F238E27FC236}">
                <a16:creationId xmlns:a16="http://schemas.microsoft.com/office/drawing/2014/main" id="{780BB0E5-DF5F-478D-8AFD-095EC8216B42}"/>
              </a:ext>
            </a:extLst>
          </p:cNvPr>
          <p:cNvSpPr/>
          <p:nvPr/>
        </p:nvSpPr>
        <p:spPr>
          <a:xfrm>
            <a:off x="2538403" y="4174087"/>
            <a:ext cx="4000932" cy="2392607"/>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rPr>
              <a:t>Do you agree with </a:t>
            </a:r>
            <a:r>
              <a:rPr lang="en-GB" sz="1600" dirty="0" err="1">
                <a:solidFill>
                  <a:schemeClr val="tx1"/>
                </a:solidFill>
                <a:latin typeface="Century Gothic" panose="020B0502020202020204" pitchFamily="34" charset="0"/>
              </a:rPr>
              <a:t>Medaria</a:t>
            </a:r>
            <a:r>
              <a:rPr lang="en-GB" sz="1600" dirty="0">
                <a:solidFill>
                  <a:schemeClr val="tx1"/>
                </a:solidFill>
                <a:latin typeface="Century Gothic" panose="020B0502020202020204" pitchFamily="34" charset="0"/>
              </a:rPr>
              <a:t>? Are the police who were there for George Floyd’s death “</a:t>
            </a:r>
            <a:r>
              <a:rPr lang="en-GB" sz="1600" b="1" dirty="0">
                <a:solidFill>
                  <a:schemeClr val="tx1"/>
                </a:solidFill>
                <a:latin typeface="Century Gothic" panose="020B0502020202020204" pitchFamily="34" charset="0"/>
              </a:rPr>
              <a:t>complicit”? </a:t>
            </a:r>
            <a:r>
              <a:rPr lang="en-GB" sz="1600" dirty="0">
                <a:solidFill>
                  <a:schemeClr val="tx1"/>
                </a:solidFill>
                <a:latin typeface="Century Gothic" panose="020B0502020202020204" pitchFamily="34" charset="0"/>
              </a:rPr>
              <a:t>How might a police chief saying this cause a change?</a:t>
            </a:r>
          </a:p>
        </p:txBody>
      </p:sp>
      <p:sp>
        <p:nvSpPr>
          <p:cNvPr id="22" name="Rectangle: Rounded Corners 13">
            <a:extLst>
              <a:ext uri="{FF2B5EF4-FFF2-40B4-BE49-F238E27FC236}">
                <a16:creationId xmlns:a16="http://schemas.microsoft.com/office/drawing/2014/main" id="{1E593061-51EF-4416-BB9D-93748E740E01}"/>
              </a:ext>
            </a:extLst>
          </p:cNvPr>
          <p:cNvSpPr/>
          <p:nvPr/>
        </p:nvSpPr>
        <p:spPr>
          <a:xfrm>
            <a:off x="417241" y="3163918"/>
            <a:ext cx="4303464" cy="530164"/>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entury Gothic" charset="0"/>
                <a:ea typeface="Century Gothic" charset="0"/>
                <a:cs typeface="Century Gothic" charset="0"/>
              </a:rPr>
              <a:t>Complicit:</a:t>
            </a:r>
          </a:p>
          <a:p>
            <a:pPr algn="ctr"/>
            <a:r>
              <a:rPr lang="en-US" sz="1400" dirty="0">
                <a:solidFill>
                  <a:schemeClr val="tx1"/>
                </a:solidFill>
                <a:latin typeface="Century Gothic" charset="0"/>
                <a:ea typeface="Century Gothic" charset="0"/>
                <a:cs typeface="Century Gothic" charset="0"/>
              </a:rPr>
              <a:t>Involved in/knowing a crime is happening.</a:t>
            </a:r>
          </a:p>
        </p:txBody>
      </p:sp>
      <p:sp>
        <p:nvSpPr>
          <p:cNvPr id="23" name="Rectangle: Rounded Corners 33">
            <a:extLst>
              <a:ext uri="{FF2B5EF4-FFF2-40B4-BE49-F238E27FC236}">
                <a16:creationId xmlns:a16="http://schemas.microsoft.com/office/drawing/2014/main" id="{51771A58-0F3F-461D-B37A-0321AB6F8F98}"/>
              </a:ext>
            </a:extLst>
          </p:cNvPr>
          <p:cNvSpPr/>
          <p:nvPr/>
        </p:nvSpPr>
        <p:spPr>
          <a:xfrm>
            <a:off x="417241" y="946694"/>
            <a:ext cx="4303464" cy="617787"/>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err="1"/>
              <a:t>Medaria</a:t>
            </a:r>
            <a:r>
              <a:rPr lang="en-GB" sz="1600" b="1" dirty="0"/>
              <a:t> </a:t>
            </a:r>
            <a:r>
              <a:rPr lang="en-GB" sz="1600" b="1" dirty="0" err="1"/>
              <a:t>Arradondo</a:t>
            </a:r>
            <a:r>
              <a:rPr lang="en-GB" sz="1600" b="1" dirty="0"/>
              <a:t>, </a:t>
            </a:r>
          </a:p>
          <a:p>
            <a:pPr algn="ctr"/>
            <a:r>
              <a:rPr lang="en-GB" sz="1600" dirty="0"/>
              <a:t>Chief of the Minneapolis Police</a:t>
            </a:r>
          </a:p>
        </p:txBody>
      </p:sp>
      <p:pic>
        <p:nvPicPr>
          <p:cNvPr id="18" name="Picture 6" descr="Person Raising Hand: Medium-Dark Skin Tone on Apple iOS 13.3">
            <a:extLst>
              <a:ext uri="{FF2B5EF4-FFF2-40B4-BE49-F238E27FC236}">
                <a16:creationId xmlns:a16="http://schemas.microsoft.com/office/drawing/2014/main" id="{5F2285E4-E637-4080-85E5-CB66D6F4995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999" y="4960562"/>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erson Gesturing No: Medium Skin Tone on Apple iOS 13.3">
            <a:extLst>
              <a:ext uri="{FF2B5EF4-FFF2-40B4-BE49-F238E27FC236}">
                <a16:creationId xmlns:a16="http://schemas.microsoft.com/office/drawing/2014/main" id="{36A61BDD-6FE1-4D75-AA20-88093E1FC91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45357" y="4959514"/>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F2836201-57D4-481B-81F6-9AF733867E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24" name="Rectangle: Rounded Corners 33">
            <a:extLst>
              <a:ext uri="{FF2B5EF4-FFF2-40B4-BE49-F238E27FC236}">
                <a16:creationId xmlns:a16="http://schemas.microsoft.com/office/drawing/2014/main" id="{0C067EE5-732D-4902-8402-1341103613AA}"/>
              </a:ext>
            </a:extLst>
          </p:cNvPr>
          <p:cNvSpPr/>
          <p:nvPr/>
        </p:nvSpPr>
        <p:spPr>
          <a:xfrm>
            <a:off x="616000" y="4151769"/>
            <a:ext cx="1955534" cy="534623"/>
          </a:xfrm>
          <a:prstGeom prst="wedgeRoundRectCallout">
            <a:avLst>
              <a:gd name="adj1" fmla="val 7446"/>
              <a:gd name="adj2" fmla="val 82720"/>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 think that…</a:t>
            </a:r>
          </a:p>
        </p:txBody>
      </p:sp>
      <p:sp>
        <p:nvSpPr>
          <p:cNvPr id="25" name="Rectangle: Rounded Corners 33">
            <a:extLst>
              <a:ext uri="{FF2B5EF4-FFF2-40B4-BE49-F238E27FC236}">
                <a16:creationId xmlns:a16="http://schemas.microsoft.com/office/drawing/2014/main" id="{92173CC4-7B70-4276-95DD-5A200B39F211}"/>
              </a:ext>
            </a:extLst>
          </p:cNvPr>
          <p:cNvSpPr/>
          <p:nvPr/>
        </p:nvSpPr>
        <p:spPr>
          <a:xfrm>
            <a:off x="6572466" y="4174087"/>
            <a:ext cx="1955534" cy="534623"/>
          </a:xfrm>
          <a:prstGeom prst="wedgeRoundRectCallout">
            <a:avLst>
              <a:gd name="adj1" fmla="val -8141"/>
              <a:gd name="adj2" fmla="val 80241"/>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I’m not sure about…</a:t>
            </a:r>
          </a:p>
        </p:txBody>
      </p:sp>
      <p:sp>
        <p:nvSpPr>
          <p:cNvPr id="17" name="Title 1">
            <a:extLst>
              <a:ext uri="{FF2B5EF4-FFF2-40B4-BE49-F238E27FC236}">
                <a16:creationId xmlns:a16="http://schemas.microsoft.com/office/drawing/2014/main" id="{2A407CA8-95A2-4041-BB53-5E99471C2101}"/>
              </a:ext>
            </a:extLst>
          </p:cNvPr>
          <p:cNvSpPr txBox="1">
            <a:spLocks/>
          </p:cNvSpPr>
          <p:nvPr/>
        </p:nvSpPr>
        <p:spPr>
          <a:xfrm>
            <a:off x="996484"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Standing up, speaking out</a:t>
            </a:r>
          </a:p>
        </p:txBody>
      </p:sp>
    </p:spTree>
    <p:extLst>
      <p:ext uri="{BB962C8B-B14F-4D97-AF65-F5344CB8AC3E}">
        <p14:creationId xmlns:p14="http://schemas.microsoft.com/office/powerpoint/2010/main" val="3160965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A3CF23F9-E147-407C-8593-588619F7BF6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flipH="1">
            <a:off x="4908612" y="927393"/>
            <a:ext cx="3658490" cy="2966714"/>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dirty="0">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dirty="0">
              <a:solidFill>
                <a:schemeClr val="tx1"/>
              </a:solidFill>
              <a:latin typeface="Century Gothic" panose="020B0502020202020204" pitchFamily="34" charset="0"/>
              <a:ea typeface="Lato"/>
              <a:cs typeface="Lato"/>
              <a:sym typeface="Lato"/>
            </a:endParaRPr>
          </a:p>
        </p:txBody>
      </p:sp>
      <p:sp>
        <p:nvSpPr>
          <p:cNvPr id="17" name="Rectangle: Rounded Corners 33">
            <a:extLst>
              <a:ext uri="{FF2B5EF4-FFF2-40B4-BE49-F238E27FC236}">
                <a16:creationId xmlns:a16="http://schemas.microsoft.com/office/drawing/2014/main" id="{A760F237-A7B2-45F9-A357-C54C2ABE5882}"/>
              </a:ext>
            </a:extLst>
          </p:cNvPr>
          <p:cNvSpPr/>
          <p:nvPr/>
        </p:nvSpPr>
        <p:spPr>
          <a:xfrm>
            <a:off x="573983" y="2073667"/>
            <a:ext cx="3995102" cy="1556747"/>
          </a:xfrm>
          <a:prstGeom prst="wedgeRoundRectCallout">
            <a:avLst>
              <a:gd name="adj1" fmla="val 56239"/>
              <a:gd name="adj2" fmla="val -19016"/>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Watching everyone, of every race, protest makes me hopeful. We need to turn our anger into peaceful action and change to make our country better.</a:t>
            </a:r>
          </a:p>
        </p:txBody>
      </p:sp>
      <p:sp>
        <p:nvSpPr>
          <p:cNvPr id="26" name="Rectangle: Rounded Corners 33">
            <a:extLst>
              <a:ext uri="{FF2B5EF4-FFF2-40B4-BE49-F238E27FC236}">
                <a16:creationId xmlns:a16="http://schemas.microsoft.com/office/drawing/2014/main" id="{C0966787-0987-4645-9966-5A67CED03E9B}"/>
              </a:ext>
            </a:extLst>
          </p:cNvPr>
          <p:cNvSpPr/>
          <p:nvPr/>
        </p:nvSpPr>
        <p:spPr>
          <a:xfrm>
            <a:off x="573983" y="1149284"/>
            <a:ext cx="3995102" cy="726548"/>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Barack Obama, </a:t>
            </a:r>
          </a:p>
          <a:p>
            <a:pPr algn="ctr"/>
            <a:r>
              <a:rPr lang="en-GB" sz="1600" dirty="0"/>
              <a:t>Former President of the United States</a:t>
            </a:r>
          </a:p>
        </p:txBody>
      </p:sp>
      <p:sp>
        <p:nvSpPr>
          <p:cNvPr id="27" name="Cloud 26">
            <a:extLst>
              <a:ext uri="{FF2B5EF4-FFF2-40B4-BE49-F238E27FC236}">
                <a16:creationId xmlns:a16="http://schemas.microsoft.com/office/drawing/2014/main" id="{D1F1EF86-7732-4868-A350-4E55577B10CD}"/>
              </a:ext>
            </a:extLst>
          </p:cNvPr>
          <p:cNvSpPr/>
          <p:nvPr/>
        </p:nvSpPr>
        <p:spPr>
          <a:xfrm>
            <a:off x="2836141" y="4456920"/>
            <a:ext cx="3624612" cy="1877619"/>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rPr>
              <a:t>Do you agree with Obama? Will everyone working together help bring change?</a:t>
            </a:r>
            <a:endParaRPr lang="en-GB" sz="1600" b="1" dirty="0">
              <a:solidFill>
                <a:schemeClr val="tx1"/>
              </a:solidFill>
              <a:latin typeface="Century Gothic" panose="020B0502020202020204" pitchFamily="34" charset="0"/>
            </a:endParaRPr>
          </a:p>
        </p:txBody>
      </p:sp>
      <p:pic>
        <p:nvPicPr>
          <p:cNvPr id="14" name="Picture 6" descr="Person Raising Hand: Medium-Dark Skin Tone on Apple iOS 13.3">
            <a:extLst>
              <a:ext uri="{FF2B5EF4-FFF2-40B4-BE49-F238E27FC236}">
                <a16:creationId xmlns:a16="http://schemas.microsoft.com/office/drawing/2014/main" id="{8AEFBC50-4D1C-4F8A-8801-36DBD931020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999" y="4960562"/>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erson Gesturing No: Medium Skin Tone on Apple iOS 13.3">
            <a:extLst>
              <a:ext uri="{FF2B5EF4-FFF2-40B4-BE49-F238E27FC236}">
                <a16:creationId xmlns:a16="http://schemas.microsoft.com/office/drawing/2014/main" id="{6FD1FB2F-1864-442D-B137-F0EB1680CD8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45357" y="4959514"/>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D5664B2-A330-4EC0-9130-EEC6E4BCA8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20" name="Rectangle: Rounded Corners 33">
            <a:extLst>
              <a:ext uri="{FF2B5EF4-FFF2-40B4-BE49-F238E27FC236}">
                <a16:creationId xmlns:a16="http://schemas.microsoft.com/office/drawing/2014/main" id="{16BC4BA4-E620-41A7-A976-7DDC10DEF56F}"/>
              </a:ext>
            </a:extLst>
          </p:cNvPr>
          <p:cNvSpPr/>
          <p:nvPr/>
        </p:nvSpPr>
        <p:spPr>
          <a:xfrm>
            <a:off x="616000" y="4151769"/>
            <a:ext cx="1955534" cy="534623"/>
          </a:xfrm>
          <a:prstGeom prst="wedgeRoundRectCallout">
            <a:avLst>
              <a:gd name="adj1" fmla="val 7446"/>
              <a:gd name="adj2" fmla="val 82720"/>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 think that…</a:t>
            </a:r>
          </a:p>
        </p:txBody>
      </p:sp>
      <p:sp>
        <p:nvSpPr>
          <p:cNvPr id="21" name="Rectangle: Rounded Corners 33">
            <a:extLst>
              <a:ext uri="{FF2B5EF4-FFF2-40B4-BE49-F238E27FC236}">
                <a16:creationId xmlns:a16="http://schemas.microsoft.com/office/drawing/2014/main" id="{7D3D29E3-FACE-4E0D-BAA7-532408F9EE5C}"/>
              </a:ext>
            </a:extLst>
          </p:cNvPr>
          <p:cNvSpPr/>
          <p:nvPr/>
        </p:nvSpPr>
        <p:spPr>
          <a:xfrm>
            <a:off x="6572466" y="4174087"/>
            <a:ext cx="1955534" cy="534623"/>
          </a:xfrm>
          <a:prstGeom prst="wedgeRoundRectCallout">
            <a:avLst>
              <a:gd name="adj1" fmla="val -8141"/>
              <a:gd name="adj2" fmla="val 80241"/>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I’m not sure about…</a:t>
            </a:r>
          </a:p>
        </p:txBody>
      </p:sp>
      <p:sp>
        <p:nvSpPr>
          <p:cNvPr id="22" name="Title 1">
            <a:extLst>
              <a:ext uri="{FF2B5EF4-FFF2-40B4-BE49-F238E27FC236}">
                <a16:creationId xmlns:a16="http://schemas.microsoft.com/office/drawing/2014/main" id="{FAC8E8E1-9804-4C18-B36A-56D5517CE807}"/>
              </a:ext>
            </a:extLst>
          </p:cNvPr>
          <p:cNvSpPr txBox="1">
            <a:spLocks/>
          </p:cNvSpPr>
          <p:nvPr/>
        </p:nvSpPr>
        <p:spPr>
          <a:xfrm>
            <a:off x="996484"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Standing up, speaking out</a:t>
            </a:r>
          </a:p>
        </p:txBody>
      </p:sp>
    </p:spTree>
    <p:extLst>
      <p:ext uri="{BB962C8B-B14F-4D97-AF65-F5344CB8AC3E}">
        <p14:creationId xmlns:p14="http://schemas.microsoft.com/office/powerpoint/2010/main" val="594827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dirty="0">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dirty="0">
              <a:solidFill>
                <a:schemeClr val="tx1"/>
              </a:solidFill>
              <a:latin typeface="Century Gothic" panose="020B0502020202020204" pitchFamily="34" charset="0"/>
              <a:ea typeface="Lato"/>
              <a:cs typeface="Lato"/>
              <a:sym typeface="Lato"/>
            </a:endParaRPr>
          </a:p>
        </p:txBody>
      </p:sp>
      <p:sp>
        <p:nvSpPr>
          <p:cNvPr id="9" name="Rectangle: Rounded Corners 33">
            <a:extLst>
              <a:ext uri="{FF2B5EF4-FFF2-40B4-BE49-F238E27FC236}">
                <a16:creationId xmlns:a16="http://schemas.microsoft.com/office/drawing/2014/main" id="{4D561CC6-F453-4656-9508-C895FA40BC00}"/>
              </a:ext>
            </a:extLst>
          </p:cNvPr>
          <p:cNvSpPr/>
          <p:nvPr/>
        </p:nvSpPr>
        <p:spPr>
          <a:xfrm>
            <a:off x="616000" y="2004238"/>
            <a:ext cx="3677704" cy="1658790"/>
          </a:xfrm>
          <a:prstGeom prst="wedgeRoundRectCallout">
            <a:avLst>
              <a:gd name="adj1" fmla="val 54734"/>
              <a:gd name="adj2" fmla="val -23035"/>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Century Gothic"/>
                <a:cs typeface="Century Gothic"/>
                <a:sym typeface="Century Gothic"/>
              </a:rPr>
              <a:t>Coronavirus might kill us, but even if it doesn’t the police might. Or losing our jobs and having no money might… So we need to take the risk.</a:t>
            </a:r>
          </a:p>
        </p:txBody>
      </p:sp>
      <p:sp>
        <p:nvSpPr>
          <p:cNvPr id="16" name="Cloud 15">
            <a:extLst>
              <a:ext uri="{FF2B5EF4-FFF2-40B4-BE49-F238E27FC236}">
                <a16:creationId xmlns:a16="http://schemas.microsoft.com/office/drawing/2014/main" id="{F7B05638-46C9-4806-9DF4-E0924D57EE4C}"/>
              </a:ext>
            </a:extLst>
          </p:cNvPr>
          <p:cNvSpPr/>
          <p:nvPr/>
        </p:nvSpPr>
        <p:spPr>
          <a:xfrm>
            <a:off x="2630524" y="4359349"/>
            <a:ext cx="3882951" cy="2105344"/>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rPr>
              <a:t>Do you agree with Priscilla? How do you think it would feel to live with this fear? Do you think the risks are worth it?</a:t>
            </a:r>
          </a:p>
        </p:txBody>
      </p:sp>
      <p:sp>
        <p:nvSpPr>
          <p:cNvPr id="18" name="Rectangle: Rounded Corners 33">
            <a:extLst>
              <a:ext uri="{FF2B5EF4-FFF2-40B4-BE49-F238E27FC236}">
                <a16:creationId xmlns:a16="http://schemas.microsoft.com/office/drawing/2014/main" id="{1875AE57-9D7C-45BD-9AEC-22F596A4711E}"/>
              </a:ext>
            </a:extLst>
          </p:cNvPr>
          <p:cNvSpPr/>
          <p:nvPr/>
        </p:nvSpPr>
        <p:spPr>
          <a:xfrm>
            <a:off x="616000" y="945170"/>
            <a:ext cx="3677704" cy="842104"/>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Priscilla </a:t>
            </a:r>
            <a:r>
              <a:rPr lang="en-GB" sz="1600" b="1" dirty="0" err="1"/>
              <a:t>Borker</a:t>
            </a:r>
            <a:r>
              <a:rPr lang="en-GB" sz="1600" b="1" dirty="0"/>
              <a:t>, </a:t>
            </a:r>
          </a:p>
          <a:p>
            <a:pPr algn="ctr"/>
            <a:r>
              <a:rPr lang="en-GB" sz="1600" dirty="0"/>
              <a:t>Social Worker at the Brooklyn demonstrations in New York</a:t>
            </a:r>
          </a:p>
        </p:txBody>
      </p:sp>
      <p:pic>
        <p:nvPicPr>
          <p:cNvPr id="16392" name="Picture 8" descr="A large, masked crowd fills a street. Three people hold signs, each with a name: “George Floyd, Breonna Taylor, and Eric Garner.”">
            <a:extLst>
              <a:ext uri="{FF2B5EF4-FFF2-40B4-BE49-F238E27FC236}">
                <a16:creationId xmlns:a16="http://schemas.microsoft.com/office/drawing/2014/main" id="{E67FB926-E79B-4BF4-AB66-448C34521E9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2000" y="945170"/>
            <a:ext cx="3983678" cy="29092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erson Raising Hand: Medium-Dark Skin Tone on Apple iOS 13.3">
            <a:extLst>
              <a:ext uri="{FF2B5EF4-FFF2-40B4-BE49-F238E27FC236}">
                <a16:creationId xmlns:a16="http://schemas.microsoft.com/office/drawing/2014/main" id="{78BE9662-19C9-462D-A69E-2C633234AA2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999" y="4960562"/>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erson Gesturing No: Medium Skin Tone on Apple iOS 13.3">
            <a:extLst>
              <a:ext uri="{FF2B5EF4-FFF2-40B4-BE49-F238E27FC236}">
                <a16:creationId xmlns:a16="http://schemas.microsoft.com/office/drawing/2014/main" id="{D8A6BBA8-E854-4D45-AD62-1C9903C85DB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45357" y="4959514"/>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894E464C-CDFF-4D63-94F7-2DD08AADAF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21" name="Rectangle: Rounded Corners 33">
            <a:extLst>
              <a:ext uri="{FF2B5EF4-FFF2-40B4-BE49-F238E27FC236}">
                <a16:creationId xmlns:a16="http://schemas.microsoft.com/office/drawing/2014/main" id="{754C96B6-7EDF-4415-871F-E99563870AAC}"/>
              </a:ext>
            </a:extLst>
          </p:cNvPr>
          <p:cNvSpPr/>
          <p:nvPr/>
        </p:nvSpPr>
        <p:spPr>
          <a:xfrm>
            <a:off x="616000" y="4151769"/>
            <a:ext cx="1955534" cy="534623"/>
          </a:xfrm>
          <a:prstGeom prst="wedgeRoundRectCallout">
            <a:avLst>
              <a:gd name="adj1" fmla="val 7446"/>
              <a:gd name="adj2" fmla="val 82720"/>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 think that…</a:t>
            </a:r>
          </a:p>
        </p:txBody>
      </p:sp>
      <p:sp>
        <p:nvSpPr>
          <p:cNvPr id="23" name="Rectangle: Rounded Corners 33">
            <a:extLst>
              <a:ext uri="{FF2B5EF4-FFF2-40B4-BE49-F238E27FC236}">
                <a16:creationId xmlns:a16="http://schemas.microsoft.com/office/drawing/2014/main" id="{2D63B1A1-9857-453D-B305-0E092AC05E62}"/>
              </a:ext>
            </a:extLst>
          </p:cNvPr>
          <p:cNvSpPr/>
          <p:nvPr/>
        </p:nvSpPr>
        <p:spPr>
          <a:xfrm>
            <a:off x="6572466" y="4174087"/>
            <a:ext cx="1955534" cy="534623"/>
          </a:xfrm>
          <a:prstGeom prst="wedgeRoundRectCallout">
            <a:avLst>
              <a:gd name="adj1" fmla="val -8141"/>
              <a:gd name="adj2" fmla="val 80241"/>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I’m not sure about…</a:t>
            </a:r>
          </a:p>
        </p:txBody>
      </p:sp>
      <p:sp>
        <p:nvSpPr>
          <p:cNvPr id="17" name="Title 1">
            <a:extLst>
              <a:ext uri="{FF2B5EF4-FFF2-40B4-BE49-F238E27FC236}">
                <a16:creationId xmlns:a16="http://schemas.microsoft.com/office/drawing/2014/main" id="{AA29CDC0-60D8-46A5-B9F0-F937B4EB682F}"/>
              </a:ext>
            </a:extLst>
          </p:cNvPr>
          <p:cNvSpPr txBox="1">
            <a:spLocks/>
          </p:cNvSpPr>
          <p:nvPr/>
        </p:nvSpPr>
        <p:spPr>
          <a:xfrm>
            <a:off x="996484"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Standing up, speaking out</a:t>
            </a:r>
          </a:p>
        </p:txBody>
      </p:sp>
    </p:spTree>
    <p:extLst>
      <p:ext uri="{BB962C8B-B14F-4D97-AF65-F5344CB8AC3E}">
        <p14:creationId xmlns:p14="http://schemas.microsoft.com/office/powerpoint/2010/main" val="422733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28B5BE69-F30A-4EFE-B069-35356263CD64}"/>
              </a:ext>
            </a:extLst>
          </p:cNvPr>
          <p:cNvGraphicFramePr/>
          <p:nvPr>
            <p:extLst>
              <p:ext uri="{D42A27DB-BD31-4B8C-83A1-F6EECF244321}">
                <p14:modId xmlns:p14="http://schemas.microsoft.com/office/powerpoint/2010/main" val="3733329293"/>
              </p:ext>
            </p:extLst>
          </p:nvPr>
        </p:nvGraphicFramePr>
        <p:xfrm>
          <a:off x="114071" y="743281"/>
          <a:ext cx="4358512" cy="294633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F203156E-ED71-41DC-A093-66A7706332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4" name="Title 1">
            <a:extLst>
              <a:ext uri="{FF2B5EF4-FFF2-40B4-BE49-F238E27FC236}">
                <a16:creationId xmlns:a16="http://schemas.microsoft.com/office/drawing/2014/main" id="{94301298-96D5-483E-9EB6-E7B44377ABCF}"/>
              </a:ext>
            </a:extLst>
          </p:cNvPr>
          <p:cNvSpPr txBox="1">
            <a:spLocks/>
          </p:cNvSpPr>
          <p:nvPr/>
        </p:nvSpPr>
        <p:spPr>
          <a:xfrm>
            <a:off x="994200" y="247133"/>
            <a:ext cx="7387389" cy="937289"/>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r>
              <a:rPr lang="en-GB" dirty="0"/>
              <a:t>Feedback: “Do you get enough sleep?”</a:t>
            </a:r>
          </a:p>
        </p:txBody>
      </p:sp>
      <p:pic>
        <p:nvPicPr>
          <p:cNvPr id="8" name="Picture 7">
            <a:extLst>
              <a:ext uri="{FF2B5EF4-FFF2-40B4-BE49-F238E27FC236}">
                <a16:creationId xmlns:a16="http://schemas.microsoft.com/office/drawing/2014/main" id="{5B75E83F-4CA5-4B7A-A56D-87CDE9371D4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14745" y="965955"/>
            <a:ext cx="861817" cy="546278"/>
          </a:xfrm>
          <a:prstGeom prst="rect">
            <a:avLst/>
          </a:prstGeom>
          <a:solidFill>
            <a:srgbClr val="EF3340"/>
          </a:solidFill>
        </p:spPr>
      </p:pic>
      <p:pic>
        <p:nvPicPr>
          <p:cNvPr id="9" name="Picture 8">
            <a:extLst>
              <a:ext uri="{FF2B5EF4-FFF2-40B4-BE49-F238E27FC236}">
                <a16:creationId xmlns:a16="http://schemas.microsoft.com/office/drawing/2014/main" id="{CFCB7AFC-A3BF-45E8-A12C-827A491E0D08}"/>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7024" y="3205801"/>
            <a:ext cx="976819" cy="499901"/>
          </a:xfrm>
          <a:prstGeom prst="rect">
            <a:avLst/>
          </a:prstGeom>
        </p:spPr>
      </p:pic>
      <p:sp>
        <p:nvSpPr>
          <p:cNvPr id="15" name="TextBox 14">
            <a:extLst>
              <a:ext uri="{FF2B5EF4-FFF2-40B4-BE49-F238E27FC236}">
                <a16:creationId xmlns:a16="http://schemas.microsoft.com/office/drawing/2014/main" id="{791BC17D-8940-48B2-90B7-D6D12AE0AE78}"/>
              </a:ext>
            </a:extLst>
          </p:cNvPr>
          <p:cNvSpPr txBox="1"/>
          <p:nvPr/>
        </p:nvSpPr>
        <p:spPr>
          <a:xfrm>
            <a:off x="3104064" y="1437324"/>
            <a:ext cx="837089" cy="369332"/>
          </a:xfrm>
          <a:prstGeom prst="rect">
            <a:avLst/>
          </a:prstGeom>
          <a:noFill/>
        </p:spPr>
        <p:txBody>
          <a:bodyPr wrap="none" rtlCol="0">
            <a:spAutoFit/>
          </a:bodyPr>
          <a:lstStyle/>
          <a:p>
            <a:r>
              <a:rPr lang="en-GB" b="1" dirty="0"/>
              <a:t>31.2%</a:t>
            </a:r>
          </a:p>
        </p:txBody>
      </p:sp>
      <p:sp>
        <p:nvSpPr>
          <p:cNvPr id="16" name="TextBox 15">
            <a:extLst>
              <a:ext uri="{FF2B5EF4-FFF2-40B4-BE49-F238E27FC236}">
                <a16:creationId xmlns:a16="http://schemas.microsoft.com/office/drawing/2014/main" id="{2F7D2A73-6FA6-45EC-80FB-E31BF907AB38}"/>
              </a:ext>
            </a:extLst>
          </p:cNvPr>
          <p:cNvSpPr txBox="1"/>
          <p:nvPr/>
        </p:nvSpPr>
        <p:spPr>
          <a:xfrm>
            <a:off x="381914" y="3659649"/>
            <a:ext cx="837089" cy="369332"/>
          </a:xfrm>
          <a:prstGeom prst="rect">
            <a:avLst/>
          </a:prstGeom>
          <a:noFill/>
        </p:spPr>
        <p:txBody>
          <a:bodyPr wrap="none" rtlCol="0">
            <a:spAutoFit/>
          </a:bodyPr>
          <a:lstStyle/>
          <a:p>
            <a:r>
              <a:rPr lang="en-GB" b="1" dirty="0"/>
              <a:t>68.8%</a:t>
            </a:r>
          </a:p>
        </p:txBody>
      </p:sp>
      <p:sp>
        <p:nvSpPr>
          <p:cNvPr id="24" name="Rounded Rectangular Callout 21">
            <a:extLst>
              <a:ext uri="{FF2B5EF4-FFF2-40B4-BE49-F238E27FC236}">
                <a16:creationId xmlns:a16="http://schemas.microsoft.com/office/drawing/2014/main" id="{C4E9BB81-B48D-431B-BFBA-6E8BDC651C4B}"/>
              </a:ext>
            </a:extLst>
          </p:cNvPr>
          <p:cNvSpPr/>
          <p:nvPr/>
        </p:nvSpPr>
        <p:spPr>
          <a:xfrm>
            <a:off x="3980908" y="885462"/>
            <a:ext cx="4846537" cy="2515376"/>
          </a:xfrm>
          <a:prstGeom prst="wedgeRoundRectCallout">
            <a:avLst>
              <a:gd name="adj1" fmla="val -59335"/>
              <a:gd name="adj2" fmla="val 240"/>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“I have not been getting nearly as much sleep as I should. Because of quarantine, staying at home for a long time has caused me to change my sleeping cycle … therefore I have been feeling very grumpy and angry at everyone for almost no reason at all. However, if I try the techniques, I am almost completely sure that I will have a better sleeping cycle.”</a:t>
            </a:r>
          </a:p>
          <a:p>
            <a:pPr algn="ctr"/>
            <a:r>
              <a:rPr lang="en-GB" sz="1600" dirty="0">
                <a:solidFill>
                  <a:schemeClr val="tx1"/>
                </a:solidFill>
              </a:rPr>
              <a:t>South Grove School</a:t>
            </a:r>
          </a:p>
        </p:txBody>
      </p:sp>
      <p:sp>
        <p:nvSpPr>
          <p:cNvPr id="25" name="Rounded Rectangular Callout 21">
            <a:extLst>
              <a:ext uri="{FF2B5EF4-FFF2-40B4-BE49-F238E27FC236}">
                <a16:creationId xmlns:a16="http://schemas.microsoft.com/office/drawing/2014/main" id="{C6C0B990-3C8B-4872-9ED0-CAC3EE62719C}"/>
              </a:ext>
            </a:extLst>
          </p:cNvPr>
          <p:cNvSpPr/>
          <p:nvPr/>
        </p:nvSpPr>
        <p:spPr>
          <a:xfrm>
            <a:off x="3014745" y="3586466"/>
            <a:ext cx="5812701" cy="1127869"/>
          </a:xfrm>
          <a:prstGeom prst="wedgeRoundRectCallout">
            <a:avLst>
              <a:gd name="adj1" fmla="val -54708"/>
              <a:gd name="adj2" fmla="val -52277"/>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“I think this is a very good topic because many children in Year 6, before lockdown, were constantly late night studying for SATs resulting in less sleep.”</a:t>
            </a:r>
          </a:p>
          <a:p>
            <a:pPr algn="ctr"/>
            <a:r>
              <a:rPr lang="en-GB" sz="1600" dirty="0">
                <a:solidFill>
                  <a:schemeClr val="tx1"/>
                </a:solidFill>
              </a:rPr>
              <a:t>Beam County Primary School</a:t>
            </a:r>
          </a:p>
        </p:txBody>
      </p:sp>
      <p:sp>
        <p:nvSpPr>
          <p:cNvPr id="13" name="Rounded Rectangular Callout 21">
            <a:extLst>
              <a:ext uri="{FF2B5EF4-FFF2-40B4-BE49-F238E27FC236}">
                <a16:creationId xmlns:a16="http://schemas.microsoft.com/office/drawing/2014/main" id="{43EDEF75-DAF2-4190-83E5-38ACE38C0883}"/>
              </a:ext>
            </a:extLst>
          </p:cNvPr>
          <p:cNvSpPr/>
          <p:nvPr/>
        </p:nvSpPr>
        <p:spPr>
          <a:xfrm>
            <a:off x="304016" y="4028981"/>
            <a:ext cx="2478941" cy="2554382"/>
          </a:xfrm>
          <a:prstGeom prst="wedgeRoundRectCallout">
            <a:avLst>
              <a:gd name="adj1" fmla="val 14084"/>
              <a:gd name="adj2" fmla="val -66006"/>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“Sometimes I do but It all depends on what I’m thinking about - if I cant get something upsetting or scary on my mind I can’t sleep.”</a:t>
            </a:r>
          </a:p>
          <a:p>
            <a:pPr algn="ctr"/>
            <a:r>
              <a:rPr lang="en-GB" sz="1600" dirty="0">
                <a:solidFill>
                  <a:schemeClr val="tx1"/>
                </a:solidFill>
              </a:rPr>
              <a:t>St Nicholas CE Primary School</a:t>
            </a:r>
          </a:p>
        </p:txBody>
      </p:sp>
      <p:sp>
        <p:nvSpPr>
          <p:cNvPr id="14" name="Title 1">
            <a:extLst>
              <a:ext uri="{FF2B5EF4-FFF2-40B4-BE49-F238E27FC236}">
                <a16:creationId xmlns:a16="http://schemas.microsoft.com/office/drawing/2014/main" id="{52E49098-6AE9-487B-A3E7-956F360476A7}"/>
              </a:ext>
            </a:extLst>
          </p:cNvPr>
          <p:cNvSpPr txBox="1">
            <a:spLocks/>
          </p:cNvSpPr>
          <p:nvPr/>
        </p:nvSpPr>
        <p:spPr>
          <a:xfrm>
            <a:off x="3014746" y="4936849"/>
            <a:ext cx="3346299" cy="1580253"/>
          </a:xfrm>
          <a:prstGeom prst="flowChartAlternateProcess">
            <a:avLst/>
          </a:prstGeom>
          <a:solidFill>
            <a:schemeClr val="bg1">
              <a:lumMod val="95000"/>
            </a:schemeClr>
          </a:solidFill>
          <a:ln w="28575">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latin typeface="Century Gothic"/>
                <a:cs typeface="Century Gothic"/>
              </a:rPr>
              <a:t>Sleeping differently? You’re not the only one! A study found that u</a:t>
            </a:r>
            <a:r>
              <a:rPr lang="en-GB" sz="1600" dirty="0"/>
              <a:t>p to </a:t>
            </a:r>
            <a:r>
              <a:rPr lang="en-GB" sz="1600" b="1" dirty="0"/>
              <a:t>70% of children under 16 are going to bed later and 57% are also waking later!</a:t>
            </a:r>
            <a:endParaRPr lang="en-GB" sz="1600" dirty="0"/>
          </a:p>
        </p:txBody>
      </p:sp>
      <p:pic>
        <p:nvPicPr>
          <p:cNvPr id="17" name="Picture 16">
            <a:extLst>
              <a:ext uri="{FF2B5EF4-FFF2-40B4-BE49-F238E27FC236}">
                <a16:creationId xmlns:a16="http://schemas.microsoft.com/office/drawing/2014/main" id="{C9253FD7-86D9-407F-8EEB-CFFC60A251F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98816" y="4949370"/>
            <a:ext cx="2328629" cy="1537774"/>
          </a:xfrm>
          <a:prstGeom prst="rect">
            <a:avLst/>
          </a:prstGeom>
        </p:spPr>
      </p:pic>
    </p:spTree>
    <p:extLst>
      <p:ext uri="{BB962C8B-B14F-4D97-AF65-F5344CB8AC3E}">
        <p14:creationId xmlns:p14="http://schemas.microsoft.com/office/powerpoint/2010/main" val="2442470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3739E-68B1-418D-87E8-66E66D8A6F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4" name="Rectangle: Rounded Corners 33">
            <a:extLst>
              <a:ext uri="{FF2B5EF4-FFF2-40B4-BE49-F238E27FC236}">
                <a16:creationId xmlns:a16="http://schemas.microsoft.com/office/drawing/2014/main" id="{5261F339-08A3-49D1-87BA-74F1E25916CA}"/>
              </a:ext>
            </a:extLst>
          </p:cNvPr>
          <p:cNvSpPr/>
          <p:nvPr/>
        </p:nvSpPr>
        <p:spPr>
          <a:xfrm>
            <a:off x="573983" y="2073667"/>
            <a:ext cx="3995102" cy="1556747"/>
          </a:xfrm>
          <a:prstGeom prst="wedgeRoundRectCallout">
            <a:avLst>
              <a:gd name="adj1" fmla="val 56239"/>
              <a:gd name="adj2" fmla="val -19016"/>
              <a:gd name="adj3" fmla="val 16667"/>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People say that this isn’t the way to protest, but what is the right way? There is no “right way” to protest because you are against the system.</a:t>
            </a:r>
          </a:p>
        </p:txBody>
      </p:sp>
      <p:sp>
        <p:nvSpPr>
          <p:cNvPr id="5" name="Rectangle: Rounded Corners 33">
            <a:extLst>
              <a:ext uri="{FF2B5EF4-FFF2-40B4-BE49-F238E27FC236}">
                <a16:creationId xmlns:a16="http://schemas.microsoft.com/office/drawing/2014/main" id="{90275CE7-5FFC-4273-800A-FE735CB2F360}"/>
              </a:ext>
            </a:extLst>
          </p:cNvPr>
          <p:cNvSpPr/>
          <p:nvPr/>
        </p:nvSpPr>
        <p:spPr>
          <a:xfrm>
            <a:off x="573983" y="1149284"/>
            <a:ext cx="3995102" cy="726548"/>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Trevor Noah</a:t>
            </a:r>
          </a:p>
          <a:p>
            <a:pPr algn="ctr"/>
            <a:r>
              <a:rPr lang="en-GB" sz="1600" dirty="0"/>
              <a:t>Host of US TV series the Daily Show</a:t>
            </a:r>
          </a:p>
        </p:txBody>
      </p:sp>
      <p:sp>
        <p:nvSpPr>
          <p:cNvPr id="6" name="Cloud 5">
            <a:extLst>
              <a:ext uri="{FF2B5EF4-FFF2-40B4-BE49-F238E27FC236}">
                <a16:creationId xmlns:a16="http://schemas.microsoft.com/office/drawing/2014/main" id="{2138326A-CA8C-401E-9464-B7C4E2301FBE}"/>
              </a:ext>
            </a:extLst>
          </p:cNvPr>
          <p:cNvSpPr/>
          <p:nvPr/>
        </p:nvSpPr>
        <p:spPr>
          <a:xfrm>
            <a:off x="2836141" y="4456920"/>
            <a:ext cx="3624612" cy="1904123"/>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rPr>
              <a:t>Do you agree with Trevor? Is there a “right way” to protest?</a:t>
            </a:r>
            <a:endParaRPr lang="en-GB" sz="1600" b="1" dirty="0">
              <a:solidFill>
                <a:schemeClr val="tx1"/>
              </a:solidFill>
              <a:latin typeface="Century Gothic" panose="020B0502020202020204" pitchFamily="34" charset="0"/>
            </a:endParaRPr>
          </a:p>
        </p:txBody>
      </p:sp>
      <p:pic>
        <p:nvPicPr>
          <p:cNvPr id="9" name="Picture 6" descr="Person Raising Hand: Medium-Dark Skin Tone on Apple iOS 13.3">
            <a:extLst>
              <a:ext uri="{FF2B5EF4-FFF2-40B4-BE49-F238E27FC236}">
                <a16:creationId xmlns:a16="http://schemas.microsoft.com/office/drawing/2014/main" id="{FF051CF7-207B-41DF-9C9D-6C1176997C4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999" y="4960562"/>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erson Gesturing No: Medium Skin Tone on Apple iOS 13.3">
            <a:extLst>
              <a:ext uri="{FF2B5EF4-FFF2-40B4-BE49-F238E27FC236}">
                <a16:creationId xmlns:a16="http://schemas.microsoft.com/office/drawing/2014/main" id="{C035A12F-0122-40B5-B3D0-7F1804E7EF9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45357" y="4959514"/>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 welcome move: Stand-up comic Trevor Noah is giving away laptops ...">
            <a:extLst>
              <a:ext uri="{FF2B5EF4-FFF2-40B4-BE49-F238E27FC236}">
                <a16:creationId xmlns:a16="http://schemas.microsoft.com/office/drawing/2014/main" id="{6A4D70D3-6F51-4D56-932F-61925403A94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055704" y="1026193"/>
            <a:ext cx="3472295" cy="260422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33">
            <a:extLst>
              <a:ext uri="{FF2B5EF4-FFF2-40B4-BE49-F238E27FC236}">
                <a16:creationId xmlns:a16="http://schemas.microsoft.com/office/drawing/2014/main" id="{D6CEAE4A-32D8-48ED-B78E-74614E67B7F6}"/>
              </a:ext>
            </a:extLst>
          </p:cNvPr>
          <p:cNvSpPr/>
          <p:nvPr/>
        </p:nvSpPr>
        <p:spPr>
          <a:xfrm>
            <a:off x="616000" y="4151769"/>
            <a:ext cx="1955534" cy="534623"/>
          </a:xfrm>
          <a:prstGeom prst="wedgeRoundRectCallout">
            <a:avLst>
              <a:gd name="adj1" fmla="val 7446"/>
              <a:gd name="adj2" fmla="val 82720"/>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 think that…</a:t>
            </a:r>
          </a:p>
        </p:txBody>
      </p:sp>
      <p:sp>
        <p:nvSpPr>
          <p:cNvPr id="13" name="Rectangle: Rounded Corners 33">
            <a:extLst>
              <a:ext uri="{FF2B5EF4-FFF2-40B4-BE49-F238E27FC236}">
                <a16:creationId xmlns:a16="http://schemas.microsoft.com/office/drawing/2014/main" id="{B32BFD5B-E30C-47BA-8712-F9328C0673AF}"/>
              </a:ext>
            </a:extLst>
          </p:cNvPr>
          <p:cNvSpPr/>
          <p:nvPr/>
        </p:nvSpPr>
        <p:spPr>
          <a:xfrm>
            <a:off x="6572466" y="4174087"/>
            <a:ext cx="1955534" cy="534623"/>
          </a:xfrm>
          <a:prstGeom prst="wedgeRoundRectCallout">
            <a:avLst>
              <a:gd name="adj1" fmla="val -8141"/>
              <a:gd name="adj2" fmla="val 80241"/>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I’m not sure about…</a:t>
            </a:r>
          </a:p>
        </p:txBody>
      </p:sp>
      <p:sp>
        <p:nvSpPr>
          <p:cNvPr id="14" name="Title 1">
            <a:extLst>
              <a:ext uri="{FF2B5EF4-FFF2-40B4-BE49-F238E27FC236}">
                <a16:creationId xmlns:a16="http://schemas.microsoft.com/office/drawing/2014/main" id="{8DD7A6DD-7BA6-47CB-87A8-03B9E8DD0E4A}"/>
              </a:ext>
            </a:extLst>
          </p:cNvPr>
          <p:cNvSpPr txBox="1">
            <a:spLocks/>
          </p:cNvSpPr>
          <p:nvPr/>
        </p:nvSpPr>
        <p:spPr>
          <a:xfrm>
            <a:off x="996484"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Standing up, speaking out</a:t>
            </a:r>
          </a:p>
        </p:txBody>
      </p:sp>
    </p:spTree>
    <p:extLst>
      <p:ext uri="{BB962C8B-B14F-4D97-AF65-F5344CB8AC3E}">
        <p14:creationId xmlns:p14="http://schemas.microsoft.com/office/powerpoint/2010/main" val="2135660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7"/>
          </p:nvPr>
        </p:nvSpPr>
        <p:spPr>
          <a:xfrm>
            <a:off x="2506280" y="4817412"/>
            <a:ext cx="1970673" cy="1292824"/>
          </a:xfrm>
          <a:solidFill>
            <a:schemeClr val="bg1"/>
          </a:solidFill>
        </p:spPr>
        <p:txBody>
          <a:bodyPr/>
          <a:lstStyle/>
          <a:p>
            <a:r>
              <a:rPr lang="en-GB" dirty="0"/>
              <a:t>Standing up, speaking out</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Is it fair?</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5753939" y="1101666"/>
            <a:ext cx="1884045" cy="1161348"/>
          </a:xfrm>
          <a:solidFill>
            <a:schemeClr val="bg1"/>
          </a:solidFill>
        </p:spPr>
        <p:txBody>
          <a:bodyPr/>
          <a:lstStyle/>
          <a:p>
            <a:r>
              <a:rPr lang="en-GB" dirty="0"/>
              <a:t>What is </a:t>
            </a:r>
          </a:p>
          <a:p>
            <a:r>
              <a:rPr lang="en-GB" dirty="0"/>
              <a:t>racism?</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5528551" y="2835450"/>
            <a:ext cx="1713599" cy="1108800"/>
          </a:xfrm>
          <a:solidFill>
            <a:schemeClr val="bg1"/>
          </a:solidFill>
        </p:spPr>
        <p:txBody>
          <a:bodyPr/>
          <a:lstStyle/>
          <a:p>
            <a:r>
              <a:rPr lang="en-GB" dirty="0"/>
              <a:t> Why are we talking about this?</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1192801" y="2968805"/>
            <a:ext cx="2064047" cy="1173600"/>
          </a:xfrm>
          <a:solidFill>
            <a:schemeClr val="bg1"/>
          </a:solidFill>
        </p:spPr>
        <p:txBody>
          <a:bodyPr anchor="ctr"/>
          <a:lstStyle/>
          <a:p>
            <a:r>
              <a:rPr lang="en-GB" dirty="0"/>
              <a:t>Is a change coming?</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8"/>
          </p:nvPr>
        </p:nvSpPr>
        <p:spPr>
          <a:xfrm>
            <a:off x="4769535" y="5067700"/>
            <a:ext cx="1487488" cy="1181100"/>
          </a:xfrm>
          <a:solidFill>
            <a:schemeClr val="accent5"/>
          </a:solidFill>
        </p:spPr>
        <p:txBody>
          <a:bodyPr/>
          <a:lstStyle/>
          <a:p>
            <a:r>
              <a:rPr lang="en-GB" dirty="0"/>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5861170"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2208" y="1016354"/>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63104" y="2574877"/>
            <a:ext cx="654377" cy="980728"/>
          </a:xfrm>
          <a:prstGeom prst="rect">
            <a:avLst/>
          </a:prstGeom>
        </p:spPr>
      </p:pic>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428575" y="4679308"/>
            <a:ext cx="499626" cy="595324"/>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7" name="Picture 6">
            <a:extLst>
              <a:ext uri="{FF2B5EF4-FFF2-40B4-BE49-F238E27FC236}">
                <a16:creationId xmlns:a16="http://schemas.microsoft.com/office/drawing/2014/main" id="{1A42D061-F50C-4464-9EDB-D2BB3EB13CE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78829" y="1198232"/>
            <a:ext cx="1167610" cy="1161349"/>
          </a:xfrm>
          <a:prstGeom prst="rect">
            <a:avLst/>
          </a:prstGeom>
        </p:spPr>
      </p:pic>
      <p:pic>
        <p:nvPicPr>
          <p:cNvPr id="10" name="Picture 9">
            <a:extLst>
              <a:ext uri="{FF2B5EF4-FFF2-40B4-BE49-F238E27FC236}">
                <a16:creationId xmlns:a16="http://schemas.microsoft.com/office/drawing/2014/main" id="{F1F9829C-229E-4CA6-83F7-C5C6890EC06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61679" y="2175437"/>
            <a:ext cx="1167610" cy="1150008"/>
          </a:xfrm>
          <a:prstGeom prst="rect">
            <a:avLst/>
          </a:prstGeom>
        </p:spPr>
      </p:pic>
      <p:pic>
        <p:nvPicPr>
          <p:cNvPr id="14" name="Picture 13">
            <a:extLst>
              <a:ext uri="{FF2B5EF4-FFF2-40B4-BE49-F238E27FC236}">
                <a16:creationId xmlns:a16="http://schemas.microsoft.com/office/drawing/2014/main" id="{46B1AA2D-418F-4A77-B0D6-733099339A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59109" y="4421238"/>
            <a:ext cx="1161175" cy="1158243"/>
          </a:xfrm>
          <a:prstGeom prst="rect">
            <a:avLst/>
          </a:prstGeom>
        </p:spPr>
      </p:pic>
      <p:pic>
        <p:nvPicPr>
          <p:cNvPr id="15" name="Picture 14">
            <a:extLst>
              <a:ext uri="{FF2B5EF4-FFF2-40B4-BE49-F238E27FC236}">
                <a16:creationId xmlns:a16="http://schemas.microsoft.com/office/drawing/2014/main" id="{B3F7E589-8AC3-4DD8-AADB-1365CEB5ADB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491616" y="2804101"/>
            <a:ext cx="1161175" cy="1171497"/>
          </a:xfrm>
          <a:prstGeom prst="rect">
            <a:avLst/>
          </a:prstGeom>
        </p:spPr>
      </p:pic>
    </p:spTree>
    <p:extLst>
      <p:ext uri="{BB962C8B-B14F-4D97-AF65-F5344CB8AC3E}">
        <p14:creationId xmlns:p14="http://schemas.microsoft.com/office/powerpoint/2010/main" val="1369026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4">
            <a:extLst>
              <a:ext uri="{FF2B5EF4-FFF2-40B4-BE49-F238E27FC236}">
                <a16:creationId xmlns:a16="http://schemas.microsoft.com/office/drawing/2014/main" id="{B23F06F4-79C5-406B-B5E0-C874ED826340}"/>
              </a:ext>
            </a:extLst>
          </p:cNvPr>
          <p:cNvSpPr/>
          <p:nvPr/>
        </p:nvSpPr>
        <p:spPr>
          <a:xfrm>
            <a:off x="1971531" y="352608"/>
            <a:ext cx="5601826"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Call to Action</a:t>
            </a:r>
          </a:p>
        </p:txBody>
      </p:sp>
      <p:sp>
        <p:nvSpPr>
          <p:cNvPr id="7" name="Google Shape;258;p12">
            <a:extLst>
              <a:ext uri="{FF2B5EF4-FFF2-40B4-BE49-F238E27FC236}">
                <a16:creationId xmlns:a16="http://schemas.microsoft.com/office/drawing/2014/main" id="{524018D1-C93B-46E2-B6F2-BD62F5B966EA}"/>
              </a:ext>
            </a:extLst>
          </p:cNvPr>
          <p:cNvSpPr/>
          <p:nvPr/>
        </p:nvSpPr>
        <p:spPr>
          <a:xfrm>
            <a:off x="299197" y="6079999"/>
            <a:ext cx="1316555" cy="460228"/>
          </a:xfrm>
          <a:prstGeom prst="roundRect">
            <a:avLst>
              <a:gd name="adj" fmla="val 16667"/>
            </a:avLst>
          </a:prstGeom>
          <a:solidFill>
            <a:schemeClr val="accent1"/>
          </a:solidFill>
          <a:ln w="28575">
            <a:solidFill>
              <a:srgbClr val="DF6068"/>
            </a:solidFill>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36000" tIns="45700" rIns="36000" bIns="45700" anchor="ctr" anchorCtr="0">
            <a:noAutofit/>
          </a:bodyPr>
          <a:lstStyle/>
          <a:p>
            <a:pPr marL="0" marR="0" lvl="0" indent="0" algn="ctr" rtl="0">
              <a:spcBef>
                <a:spcPts val="0"/>
              </a:spcBef>
              <a:spcAft>
                <a:spcPts val="0"/>
              </a:spcAft>
              <a:buNone/>
            </a:pPr>
            <a:r>
              <a:rPr lang="en-GB" sz="1800" b="1" dirty="0">
                <a:latin typeface="Century Gothic"/>
                <a:ea typeface="Century Gothic"/>
                <a:cs typeface="Century Gothic"/>
                <a:sym typeface="Century Gothic"/>
              </a:rPr>
              <a:t>Big idea</a:t>
            </a:r>
            <a:endParaRPr dirty="0"/>
          </a:p>
        </p:txBody>
      </p:sp>
      <p:sp>
        <p:nvSpPr>
          <p:cNvPr id="10" name="Google Shape;261;p12">
            <a:extLst>
              <a:ext uri="{FF2B5EF4-FFF2-40B4-BE49-F238E27FC236}">
                <a16:creationId xmlns:a16="http://schemas.microsoft.com/office/drawing/2014/main" id="{B77EB32D-7E44-4A51-8EAB-15803FCDD07F}"/>
              </a:ext>
            </a:extLst>
          </p:cNvPr>
          <p:cNvSpPr/>
          <p:nvPr/>
        </p:nvSpPr>
        <p:spPr>
          <a:xfrm>
            <a:off x="7391968" y="364258"/>
            <a:ext cx="1452835" cy="460228"/>
          </a:xfrm>
          <a:prstGeom prst="roundRect">
            <a:avLst>
              <a:gd name="adj" fmla="val 16667"/>
            </a:avLst>
          </a:prstGeom>
          <a:solidFill>
            <a:srgbClr val="D9E2FB"/>
          </a:solidFill>
          <a:ln w="28575">
            <a:solidFill>
              <a:schemeClr val="tx2"/>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36000" tIns="45700" rIns="36000" bIns="45700" anchor="ctr" anchorCtr="0">
            <a:noAutofit/>
          </a:bodyPr>
          <a:lstStyle/>
          <a:p>
            <a:pPr marL="0" marR="0" lvl="0" indent="0" algn="ctr" rtl="0">
              <a:spcBef>
                <a:spcPts val="0"/>
              </a:spcBef>
              <a:spcAft>
                <a:spcPts val="0"/>
              </a:spcAft>
              <a:buNone/>
            </a:pPr>
            <a:r>
              <a:rPr lang="en-GB" sz="1800" b="1" dirty="0">
                <a:latin typeface="Century Gothic"/>
                <a:ea typeface="Century Gothic"/>
                <a:cs typeface="Century Gothic"/>
                <a:sym typeface="Century Gothic"/>
              </a:rPr>
              <a:t>Quick idea</a:t>
            </a:r>
            <a:endParaRPr dirty="0"/>
          </a:p>
        </p:txBody>
      </p:sp>
      <p:sp>
        <p:nvSpPr>
          <p:cNvPr id="11" name="Google Shape;262;p12">
            <a:extLst>
              <a:ext uri="{FF2B5EF4-FFF2-40B4-BE49-F238E27FC236}">
                <a16:creationId xmlns:a16="http://schemas.microsoft.com/office/drawing/2014/main" id="{9CFD55CB-E515-4957-AEA3-6E9859367777}"/>
              </a:ext>
            </a:extLst>
          </p:cNvPr>
          <p:cNvSpPr/>
          <p:nvPr/>
        </p:nvSpPr>
        <p:spPr>
          <a:xfrm>
            <a:off x="1764609" y="994066"/>
            <a:ext cx="3945076" cy="2316817"/>
          </a:xfrm>
          <a:prstGeom prst="cloud">
            <a:avLst/>
          </a:prstGeom>
          <a:solidFill>
            <a:srgbClr val="D9E2FB"/>
          </a:solidFill>
          <a:ln w="28575" cap="flat" cmpd="sng">
            <a:solidFill>
              <a:schemeClr val="tx2"/>
            </a:solidFill>
            <a:prstDash val="solid"/>
            <a:miter lim="800000"/>
            <a:headEnd type="none" w="sm" len="sm"/>
            <a:tailEnd type="none" w="sm" len="sm"/>
          </a:ln>
        </p:spPr>
        <p:txBody>
          <a:bodyPr spcFirstLastPara="1" wrap="square" lIns="0" tIns="45700" rIns="0" bIns="45700" anchor="ctr" anchorCtr="0">
            <a:noAutofit/>
          </a:bodyPr>
          <a:lstStyle/>
          <a:p>
            <a:pPr lvl="0" algn="ctr"/>
            <a:r>
              <a:rPr lang="en-GB" sz="1600" b="1" dirty="0">
                <a:ea typeface="Century Gothic"/>
                <a:cs typeface="Century Gothic"/>
                <a:sym typeface="Century Gothic"/>
              </a:rPr>
              <a:t>Learn through TV!</a:t>
            </a:r>
          </a:p>
          <a:p>
            <a:pPr lvl="0" algn="ctr"/>
            <a:r>
              <a:rPr lang="en-GB" sz="1600" dirty="0">
                <a:ea typeface="Century Gothic"/>
                <a:cs typeface="Century Gothic"/>
                <a:sym typeface="Century Gothic"/>
              </a:rPr>
              <a:t>Interested in learning more about the Civil Rights Movement? Why not watch this episode of Doctor Who, all about Rosa Parks!</a:t>
            </a:r>
          </a:p>
        </p:txBody>
      </p:sp>
      <p:sp>
        <p:nvSpPr>
          <p:cNvPr id="12" name="Google Shape;268;p12">
            <a:extLst>
              <a:ext uri="{FF2B5EF4-FFF2-40B4-BE49-F238E27FC236}">
                <a16:creationId xmlns:a16="http://schemas.microsoft.com/office/drawing/2014/main" id="{ECD1CED2-6961-4D81-930E-16A7AF654471}"/>
              </a:ext>
            </a:extLst>
          </p:cNvPr>
          <p:cNvSpPr/>
          <p:nvPr/>
        </p:nvSpPr>
        <p:spPr>
          <a:xfrm>
            <a:off x="5073529" y="3623385"/>
            <a:ext cx="3771274" cy="2394291"/>
          </a:xfrm>
          <a:prstGeom prst="cloud">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0" tIns="45700" rIns="0" bIns="45700" anchor="ctr" anchorCtr="0">
            <a:noAutofit/>
          </a:bodyPr>
          <a:lstStyle/>
          <a:p>
            <a:pPr lvl="0" algn="ctr"/>
            <a:r>
              <a:rPr lang="en-GB" sz="1600" b="1" dirty="0">
                <a:ea typeface="Century Gothic"/>
                <a:cs typeface="Century Gothic"/>
                <a:sym typeface="Century Gothic"/>
              </a:rPr>
              <a:t>Get involved!</a:t>
            </a:r>
          </a:p>
          <a:p>
            <a:pPr lvl="0" algn="ctr"/>
            <a:r>
              <a:rPr lang="en-GB" sz="1600" dirty="0">
                <a:ea typeface="Century Gothic"/>
                <a:cs typeface="Century Gothic"/>
                <a:sym typeface="Century Gothic"/>
              </a:rPr>
              <a:t>Feeling inspired? Find out how you can get involved and show your support in this week’s Home Learning Guide!</a:t>
            </a:r>
          </a:p>
        </p:txBody>
      </p:sp>
      <p:pic>
        <p:nvPicPr>
          <p:cNvPr id="13" name="Picture 12">
            <a:extLst>
              <a:ext uri="{FF2B5EF4-FFF2-40B4-BE49-F238E27FC236}">
                <a16:creationId xmlns:a16="http://schemas.microsoft.com/office/drawing/2014/main" id="{1D304137-5666-4BE4-98E5-95603F2999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090" t="14911" r="15124" b="15268"/>
          <a:stretch/>
        </p:blipFill>
        <p:spPr>
          <a:xfrm>
            <a:off x="284108" y="257528"/>
            <a:ext cx="1672334" cy="1673157"/>
          </a:xfrm>
          <a:prstGeom prst="ellipse">
            <a:avLst/>
          </a:prstGeom>
        </p:spPr>
      </p:pic>
      <p:pic>
        <p:nvPicPr>
          <p:cNvPr id="2052" name="Picture 4" descr="Twitter erupts over Rosa Parks storyline in latest episode of ...">
            <a:hlinkClick r:id="rId4"/>
            <a:extLst>
              <a:ext uri="{FF2B5EF4-FFF2-40B4-BE49-F238E27FC236}">
                <a16:creationId xmlns:a16="http://schemas.microsoft.com/office/drawing/2014/main" id="{61EE2AAF-D3CB-4107-B5DB-CF89EF858DA6}"/>
              </a:ext>
            </a:extLst>
          </p:cNvPr>
          <p:cNvPicPr>
            <a:picLocks noChangeAspect="1" noChangeArrowheads="1"/>
          </p:cNvPicPr>
          <p:nvPr/>
        </p:nvPicPr>
        <p:blipFill rotWithShape="1">
          <a:blip r:embed="rId5" cstate="print">
            <a:duotone>
              <a:prstClr val="black"/>
              <a:srgbClr val="D9C3A5">
                <a:tint val="50000"/>
                <a:satMod val="180000"/>
              </a:srgb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bwMode="auto">
          <a:xfrm>
            <a:off x="6003812" y="994066"/>
            <a:ext cx="2776312" cy="2140851"/>
          </a:xfrm>
          <a:prstGeom prst="round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F52252A-27BA-4182-9B33-D96E131EA9B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84108" y="3306222"/>
            <a:ext cx="2677008" cy="2005658"/>
          </a:xfrm>
          <a:prstGeom prst="rect">
            <a:avLst/>
          </a:prstGeom>
        </p:spPr>
      </p:pic>
      <p:pic>
        <p:nvPicPr>
          <p:cNvPr id="6" name="Picture 5">
            <a:extLst>
              <a:ext uri="{FF2B5EF4-FFF2-40B4-BE49-F238E27FC236}">
                <a16:creationId xmlns:a16="http://schemas.microsoft.com/office/drawing/2014/main" id="{D5C5E716-1360-465B-BBED-04E4BA9E3D8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11920" y="4490496"/>
            <a:ext cx="2660524" cy="1999151"/>
          </a:xfrm>
          <a:prstGeom prst="rect">
            <a:avLst/>
          </a:prstGeom>
        </p:spPr>
      </p:pic>
    </p:spTree>
    <p:extLst>
      <p:ext uri="{BB962C8B-B14F-4D97-AF65-F5344CB8AC3E}">
        <p14:creationId xmlns:p14="http://schemas.microsoft.com/office/powerpoint/2010/main" val="3201128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4312F-1A47-4CD0-BAFF-0BB69FA1E93B}"/>
              </a:ext>
            </a:extLst>
          </p:cNvPr>
          <p:cNvSpPr>
            <a:spLocks noGrp="1"/>
          </p:cNvSpPr>
          <p:nvPr>
            <p:ph type="body" sz="quarter" idx="14"/>
          </p:nvPr>
        </p:nvSpPr>
        <p:spPr>
          <a:xfrm>
            <a:off x="410561" y="2140961"/>
            <a:ext cx="4181474" cy="4003736"/>
          </a:xfrm>
        </p:spPr>
        <p:txBody>
          <a:bodyPr>
            <a:normAutofit/>
          </a:bodyPr>
          <a:lstStyle/>
          <a:p>
            <a:pPr>
              <a:spcBef>
                <a:spcPts val="360"/>
              </a:spcBef>
              <a:buSzPct val="100000"/>
            </a:pPr>
            <a:r>
              <a:rPr lang="en-GB" sz="1700" dirty="0"/>
              <a:t>The world’s reaction to what happened to George Floyd shows that racism will not be accepted anymore.</a:t>
            </a:r>
          </a:p>
          <a:p>
            <a:pPr>
              <a:spcBef>
                <a:spcPts val="360"/>
              </a:spcBef>
              <a:buSzPct val="100000"/>
            </a:pPr>
            <a:r>
              <a:rPr lang="en-GB" sz="1700" dirty="0"/>
              <a:t>This protest is bigger and stronger than ever before, with people all over the world taking part. If everyone stands up, there will be no space for racism.</a:t>
            </a:r>
          </a:p>
          <a:p>
            <a:pPr>
              <a:spcBef>
                <a:spcPts val="360"/>
              </a:spcBef>
              <a:buSzPct val="100000"/>
            </a:pPr>
            <a:r>
              <a:rPr lang="en-GB" sz="1700" dirty="0"/>
              <a:t>Peaceful protests haven’t worked in the past, but this protest is louder and won’t stop until change happens.</a:t>
            </a:r>
          </a:p>
          <a:p>
            <a:pPr>
              <a:spcBef>
                <a:spcPts val="360"/>
              </a:spcBef>
              <a:buSzPct val="100000"/>
            </a:pPr>
            <a:r>
              <a:rPr lang="en-GB" sz="1700" dirty="0"/>
              <a:t>…</a:t>
            </a:r>
          </a:p>
          <a:p>
            <a:pPr>
              <a:spcBef>
                <a:spcPts val="360"/>
              </a:spcBef>
              <a:buSzPct val="100000"/>
            </a:pPr>
            <a:endParaRPr lang="en-GB" sz="1700" dirty="0"/>
          </a:p>
        </p:txBody>
      </p:sp>
      <p:sp>
        <p:nvSpPr>
          <p:cNvPr id="4" name="Text Placeholder 3">
            <a:extLst>
              <a:ext uri="{FF2B5EF4-FFF2-40B4-BE49-F238E27FC236}">
                <a16:creationId xmlns:a16="http://schemas.microsoft.com/office/drawing/2014/main" id="{4D361542-55D9-4B24-A70F-7FB050D15896}"/>
              </a:ext>
            </a:extLst>
          </p:cNvPr>
          <p:cNvSpPr>
            <a:spLocks noGrp="1"/>
          </p:cNvSpPr>
          <p:nvPr>
            <p:ph type="body" sz="quarter" idx="15"/>
          </p:nvPr>
        </p:nvSpPr>
        <p:spPr>
          <a:xfrm>
            <a:off x="4592035" y="2140961"/>
            <a:ext cx="4150929" cy="4011097"/>
          </a:xfrm>
        </p:spPr>
        <p:txBody>
          <a:bodyPr>
            <a:normAutofit/>
          </a:bodyPr>
          <a:lstStyle/>
          <a:p>
            <a:r>
              <a:rPr lang="en-GB" sz="1700" dirty="0"/>
              <a:t>Black people are still treated differently in many ways, so we’ve got a lot more to do more to end racism.</a:t>
            </a:r>
          </a:p>
          <a:p>
            <a:r>
              <a:rPr lang="en-GB" sz="1700" dirty="0"/>
              <a:t>History shows that black people have been protesting for equal rights for many years – this protest helps but we still have a long way to go.</a:t>
            </a:r>
          </a:p>
          <a:p>
            <a:r>
              <a:rPr lang="en-GB" sz="1700" dirty="0"/>
              <a:t>Breaking things and setting fires won’t help end racism. We need to educate people and teach them why racism is wrong.</a:t>
            </a:r>
          </a:p>
          <a:p>
            <a:r>
              <a:rPr lang="en-GB" sz="1700" dirty="0"/>
              <a:t>…</a:t>
            </a:r>
          </a:p>
        </p:txBody>
      </p:sp>
      <p:pic>
        <p:nvPicPr>
          <p:cNvPr id="5" name="Picture 4">
            <a:extLst>
              <a:ext uri="{FF2B5EF4-FFF2-40B4-BE49-F238E27FC236}">
                <a16:creationId xmlns:a16="http://schemas.microsoft.com/office/drawing/2014/main" id="{1C6DFEEB-FF21-4FFC-9FE7-F6E8713525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35197" y="5271082"/>
            <a:ext cx="713675" cy="1413304"/>
          </a:xfrm>
          <a:prstGeom prst="rect">
            <a:avLst/>
          </a:prstGeom>
        </p:spPr>
      </p:pic>
      <p:sp>
        <p:nvSpPr>
          <p:cNvPr id="10" name="Title 1">
            <a:extLst>
              <a:ext uri="{FF2B5EF4-FFF2-40B4-BE49-F238E27FC236}">
                <a16:creationId xmlns:a16="http://schemas.microsoft.com/office/drawing/2014/main" id="{FAB36AA2-6734-45B7-9ADC-BDF8DD27D306}"/>
              </a:ext>
            </a:extLst>
          </p:cNvPr>
          <p:cNvSpPr txBox="1">
            <a:spLocks/>
          </p:cNvSpPr>
          <p:nvPr/>
        </p:nvSpPr>
        <p:spPr>
          <a:xfrm>
            <a:off x="1046966" y="343694"/>
            <a:ext cx="7050067" cy="10331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lang="en-US" sz="2800" b="1" kern="1200" dirty="0">
                <a:solidFill>
                  <a:schemeClr val="tx1"/>
                </a:solidFill>
                <a:latin typeface="+mn-lt"/>
                <a:ea typeface="+mj-ea"/>
                <a:cs typeface="+mj-cs"/>
              </a:defRPr>
            </a:lvl1pPr>
          </a:lstStyle>
          <a:p>
            <a:r>
              <a:rPr lang="en-GB" dirty="0"/>
              <a:t>Will the recent </a:t>
            </a:r>
            <a:r>
              <a:rPr lang="en-GB" dirty="0">
                <a:solidFill>
                  <a:schemeClr val="accent2"/>
                </a:solidFill>
              </a:rPr>
              <a:t>anti-racism protests </a:t>
            </a:r>
            <a:r>
              <a:rPr lang="en-GB" dirty="0"/>
              <a:t>lead to </a:t>
            </a:r>
            <a:r>
              <a:rPr lang="en-GB" dirty="0">
                <a:solidFill>
                  <a:schemeClr val="accent2"/>
                </a:solidFill>
              </a:rPr>
              <a:t>change in the US</a:t>
            </a:r>
            <a:r>
              <a:rPr lang="en-GB" dirty="0"/>
              <a:t>?</a:t>
            </a:r>
          </a:p>
        </p:txBody>
      </p:sp>
    </p:spTree>
    <p:extLst>
      <p:ext uri="{BB962C8B-B14F-4D97-AF65-F5344CB8AC3E}">
        <p14:creationId xmlns:p14="http://schemas.microsoft.com/office/powerpoint/2010/main" val="3662068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B9ADBA8-27D6-4DC6-A222-EBC4429348FE}"/>
              </a:ext>
            </a:extLst>
          </p:cNvPr>
          <p:cNvPicPr>
            <a:picLocks noChangeAspect="1"/>
          </p:cNvPicPr>
          <p:nvPr/>
        </p:nvPicPr>
        <p:blipFill rotWithShape="1">
          <a:blip r:embed="rId3" cstate="screen">
            <a:clrChange>
              <a:clrFrom>
                <a:srgbClr val="FFCF03"/>
              </a:clrFrom>
              <a:clrTo>
                <a:srgbClr val="FFCF03">
                  <a:alpha val="0"/>
                </a:srgbClr>
              </a:clrTo>
            </a:clrChange>
            <a:extLst>
              <a:ext uri="{28A0092B-C50C-407E-A947-70E740481C1C}">
                <a14:useLocalDpi xmlns:a14="http://schemas.microsoft.com/office/drawing/2010/main"/>
              </a:ext>
            </a:extLst>
          </a:blip>
          <a:srcRect/>
          <a:stretch/>
        </p:blipFill>
        <p:spPr>
          <a:xfrm>
            <a:off x="7315707" y="3473493"/>
            <a:ext cx="1375763" cy="1257995"/>
          </a:xfrm>
          <a:prstGeom prst="rect">
            <a:avLst/>
          </a:prstGeom>
        </p:spPr>
      </p:pic>
      <p:pic>
        <p:nvPicPr>
          <p:cNvPr id="21" name="Picture 20">
            <a:extLst>
              <a:ext uri="{FF2B5EF4-FFF2-40B4-BE49-F238E27FC236}">
                <a16:creationId xmlns:a16="http://schemas.microsoft.com/office/drawing/2014/main" id="{A6843C63-4D07-48D9-BB34-88AF811612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370" y="3355052"/>
            <a:ext cx="1414600" cy="1484830"/>
          </a:xfrm>
          <a:prstGeom prst="rect">
            <a:avLst/>
          </a:prstGeom>
        </p:spPr>
      </p:pic>
      <p:pic>
        <p:nvPicPr>
          <p:cNvPr id="2052" name="Picture 4" descr="john-boyega-at-protest.">
            <a:extLst>
              <a:ext uri="{FF2B5EF4-FFF2-40B4-BE49-F238E27FC236}">
                <a16:creationId xmlns:a16="http://schemas.microsoft.com/office/drawing/2014/main" id="{91EB595E-D198-496F-BE4D-8B65C5F3583E}"/>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996261" y="4889405"/>
            <a:ext cx="193314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BADF21B-F9DF-4EFB-9BEE-A620F946299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3650" y="4889405"/>
            <a:ext cx="1853486" cy="1224000"/>
          </a:xfrm>
          <a:prstGeom prst="rect">
            <a:avLst/>
          </a:prstGeom>
        </p:spPr>
      </p:pic>
      <p:pic>
        <p:nvPicPr>
          <p:cNvPr id="2050" name="Picture 2" descr="Spiny seahorses are very rare but are native to the UK">
            <a:extLst>
              <a:ext uri="{FF2B5EF4-FFF2-40B4-BE49-F238E27FC236}">
                <a16:creationId xmlns:a16="http://schemas.microsoft.com/office/drawing/2014/main" id="{E938B0FF-67C1-4214-984D-CC3668EF7B2F}"/>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214598" y="2183413"/>
            <a:ext cx="1902537" cy="122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C71BB02-D28B-4380-BF82-BBC83D78B27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996261" y="2183413"/>
            <a:ext cx="1933140" cy="1224000"/>
          </a:xfrm>
          <a:prstGeom prst="rect">
            <a:avLst/>
          </a:prstGeom>
        </p:spPr>
      </p:pic>
      <p:pic>
        <p:nvPicPr>
          <p:cNvPr id="37" name="Picture 36">
            <a:extLst>
              <a:ext uri="{FF2B5EF4-FFF2-40B4-BE49-F238E27FC236}">
                <a16:creationId xmlns:a16="http://schemas.microsoft.com/office/drawing/2014/main" id="{2276AA3C-C461-4FE2-A9B0-BFE75EF8AE7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160717" y="3779278"/>
            <a:ext cx="822566" cy="786008"/>
          </a:xfrm>
          <a:prstGeom prst="rect">
            <a:avLst/>
          </a:prstGeom>
        </p:spPr>
      </p:pic>
      <p:sp>
        <p:nvSpPr>
          <p:cNvPr id="5" name="Title 1">
            <a:extLst>
              <a:ext uri="{FF2B5EF4-FFF2-40B4-BE49-F238E27FC236}">
                <a16:creationId xmlns:a16="http://schemas.microsoft.com/office/drawing/2014/main" id="{B05F65E8-E0D2-47DB-A484-39155C9AA2F4}"/>
              </a:ext>
            </a:extLst>
          </p:cNvPr>
          <p:cNvSpPr txBox="1">
            <a:spLocks/>
          </p:cNvSpPr>
          <p:nvPr/>
        </p:nvSpPr>
        <p:spPr>
          <a:xfrm>
            <a:off x="1584185" y="901874"/>
            <a:ext cx="5975630" cy="606124"/>
          </a:xfrm>
          <a:prstGeom prst="flowChartAlternateProcess">
            <a:avLst/>
          </a:prstGeom>
          <a:solidFill>
            <a:schemeClr val="bg2"/>
          </a:solidFill>
          <a:ln w="2857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a:latin typeface="Century Gothic"/>
                <a:cs typeface="Century Gothic"/>
              </a:rPr>
              <a:t>Here’s what’s been in the news this week...</a:t>
            </a:r>
          </a:p>
        </p:txBody>
      </p:sp>
      <p:sp>
        <p:nvSpPr>
          <p:cNvPr id="27" name="Rectangle: Rounded Corners 27">
            <a:extLst>
              <a:ext uri="{FF2B5EF4-FFF2-40B4-BE49-F238E27FC236}">
                <a16:creationId xmlns:a16="http://schemas.microsoft.com/office/drawing/2014/main" id="{C8BA539C-D229-45CF-ABBC-76021EE52280}"/>
              </a:ext>
            </a:extLst>
          </p:cNvPr>
          <p:cNvSpPr/>
          <p:nvPr/>
        </p:nvSpPr>
        <p:spPr>
          <a:xfrm>
            <a:off x="2215127" y="3737237"/>
            <a:ext cx="1908956" cy="2493364"/>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500" b="1" dirty="0">
                <a:solidFill>
                  <a:schemeClr val="tx1"/>
                </a:solidFill>
              </a:rPr>
              <a:t>Members of Parliament queued for 90 minutes</a:t>
            </a:r>
            <a:r>
              <a:rPr lang="en-GB" sz="1500" dirty="0">
                <a:solidFill>
                  <a:schemeClr val="tx1"/>
                </a:solidFill>
              </a:rPr>
              <a:t> last week to cast a vote after they were told </a:t>
            </a:r>
            <a:r>
              <a:rPr lang="en-GB" sz="1500" b="1" dirty="0">
                <a:solidFill>
                  <a:schemeClr val="tx1"/>
                </a:solidFill>
              </a:rPr>
              <a:t>they could not vote online</a:t>
            </a:r>
            <a:r>
              <a:rPr lang="en-GB" sz="1500" dirty="0">
                <a:solidFill>
                  <a:schemeClr val="tx1"/>
                </a:solidFill>
              </a:rPr>
              <a:t>. Lots of people complained! </a:t>
            </a:r>
          </a:p>
        </p:txBody>
      </p:sp>
      <p:sp>
        <p:nvSpPr>
          <p:cNvPr id="29" name="Rectangle: Rounded Corners 27">
            <a:extLst>
              <a:ext uri="{FF2B5EF4-FFF2-40B4-BE49-F238E27FC236}">
                <a16:creationId xmlns:a16="http://schemas.microsoft.com/office/drawing/2014/main" id="{FE4BA25E-2037-4D1C-91B0-4CA1EA2B5535}"/>
              </a:ext>
            </a:extLst>
          </p:cNvPr>
          <p:cNvSpPr/>
          <p:nvPr/>
        </p:nvSpPr>
        <p:spPr>
          <a:xfrm>
            <a:off x="2215127" y="2112816"/>
            <a:ext cx="2652549" cy="1540540"/>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500" dirty="0">
                <a:solidFill>
                  <a:schemeClr val="tx1"/>
                </a:solidFill>
              </a:rPr>
              <a:t>An </a:t>
            </a:r>
            <a:r>
              <a:rPr lang="en-GB" sz="1500" b="1" dirty="0">
                <a:solidFill>
                  <a:schemeClr val="tx1"/>
                </a:solidFill>
              </a:rPr>
              <a:t>endangered species of seahorse </a:t>
            </a:r>
            <a:r>
              <a:rPr lang="en-GB" sz="1500" dirty="0">
                <a:solidFill>
                  <a:schemeClr val="tx1"/>
                </a:solidFill>
              </a:rPr>
              <a:t>native to the UK has </a:t>
            </a:r>
            <a:r>
              <a:rPr lang="en-GB" sz="1500" b="1" dirty="0">
                <a:solidFill>
                  <a:schemeClr val="tx1"/>
                </a:solidFill>
              </a:rPr>
              <a:t>been spotted in British waters</a:t>
            </a:r>
            <a:r>
              <a:rPr lang="en-GB" sz="1500" dirty="0">
                <a:solidFill>
                  <a:schemeClr val="tx1"/>
                </a:solidFill>
              </a:rPr>
              <a:t> for the first time in more than two years.</a:t>
            </a:r>
          </a:p>
        </p:txBody>
      </p:sp>
      <p:sp>
        <p:nvSpPr>
          <p:cNvPr id="30" name="Rectangle: Rounded Corners 27">
            <a:extLst>
              <a:ext uri="{FF2B5EF4-FFF2-40B4-BE49-F238E27FC236}">
                <a16:creationId xmlns:a16="http://schemas.microsoft.com/office/drawing/2014/main" id="{739CDC25-1F89-4177-A912-615F46DB54EC}"/>
              </a:ext>
            </a:extLst>
          </p:cNvPr>
          <p:cNvSpPr/>
          <p:nvPr/>
        </p:nvSpPr>
        <p:spPr>
          <a:xfrm>
            <a:off x="4992806" y="2112816"/>
            <a:ext cx="1933139" cy="2493364"/>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500" dirty="0">
                <a:solidFill>
                  <a:schemeClr val="tx1"/>
                </a:solidFill>
              </a:rPr>
              <a:t>Sony decided to delay their PS5 announcement to “</a:t>
            </a:r>
            <a:r>
              <a:rPr lang="en-US" sz="1500" b="1" dirty="0">
                <a:solidFill>
                  <a:schemeClr val="tx1"/>
                </a:solidFill>
              </a:rPr>
              <a:t>allow more important voices to be heard”, </a:t>
            </a:r>
            <a:r>
              <a:rPr lang="en-US" sz="1500" dirty="0">
                <a:solidFill>
                  <a:schemeClr val="tx1"/>
                </a:solidFill>
              </a:rPr>
              <a:t>showing their support for recent protests.</a:t>
            </a:r>
          </a:p>
        </p:txBody>
      </p:sp>
      <p:sp>
        <p:nvSpPr>
          <p:cNvPr id="31" name="Rectangle: Rounded Corners 27">
            <a:extLst>
              <a:ext uri="{FF2B5EF4-FFF2-40B4-BE49-F238E27FC236}">
                <a16:creationId xmlns:a16="http://schemas.microsoft.com/office/drawing/2014/main" id="{54BBF75F-5E7D-4CF0-A9E9-23CFE037747C}"/>
              </a:ext>
            </a:extLst>
          </p:cNvPr>
          <p:cNvSpPr/>
          <p:nvPr/>
        </p:nvSpPr>
        <p:spPr>
          <a:xfrm>
            <a:off x="4219826" y="4691209"/>
            <a:ext cx="2682871" cy="1540540"/>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r>
              <a:rPr lang="en-GB" sz="1500" b="1" dirty="0">
                <a:solidFill>
                  <a:schemeClr val="tx1"/>
                </a:solidFill>
              </a:rPr>
              <a:t>Stars Wars actor John Boyega joined protests </a:t>
            </a:r>
            <a:r>
              <a:rPr lang="en-GB" sz="1500" dirty="0">
                <a:solidFill>
                  <a:schemeClr val="tx1"/>
                </a:solidFill>
              </a:rPr>
              <a:t>in London last week. You’ll find out more about this in this lesson!</a:t>
            </a:r>
          </a:p>
        </p:txBody>
      </p:sp>
      <p:sp>
        <p:nvSpPr>
          <p:cNvPr id="33" name="TextBox 32">
            <a:extLst>
              <a:ext uri="{FF2B5EF4-FFF2-40B4-BE49-F238E27FC236}">
                <a16:creationId xmlns:a16="http://schemas.microsoft.com/office/drawing/2014/main" id="{377EDE8C-460C-4402-9073-EF795D2099DA}"/>
              </a:ext>
            </a:extLst>
          </p:cNvPr>
          <p:cNvSpPr txBox="1"/>
          <p:nvPr/>
        </p:nvSpPr>
        <p:spPr>
          <a:xfrm>
            <a:off x="4310744" y="1694555"/>
            <a:ext cx="4694642" cy="400110"/>
          </a:xfrm>
          <a:prstGeom prst="rect">
            <a:avLst/>
          </a:prstGeom>
          <a:noFill/>
        </p:spPr>
        <p:txBody>
          <a:bodyPr wrap="square" rtlCol="0">
            <a:spAutoFit/>
          </a:bodyPr>
          <a:lstStyle/>
          <a:p>
            <a:pPr algn="r"/>
            <a:r>
              <a:rPr lang="en-GB" sz="2000" b="1" dirty="0">
                <a:latin typeface="Century Gothic" panose="020B0502020202020204" pitchFamily="34" charset="0"/>
              </a:rPr>
              <a:t>Sony delays PS5 announcement</a:t>
            </a:r>
          </a:p>
        </p:txBody>
      </p:sp>
      <p:sp>
        <p:nvSpPr>
          <p:cNvPr id="34" name="TextBox 33">
            <a:extLst>
              <a:ext uri="{FF2B5EF4-FFF2-40B4-BE49-F238E27FC236}">
                <a16:creationId xmlns:a16="http://schemas.microsoft.com/office/drawing/2014/main" id="{ECEC2C74-C83D-4B03-9D45-E3DF31288DB1}"/>
              </a:ext>
            </a:extLst>
          </p:cNvPr>
          <p:cNvSpPr txBox="1"/>
          <p:nvPr/>
        </p:nvSpPr>
        <p:spPr>
          <a:xfrm>
            <a:off x="138613" y="1694555"/>
            <a:ext cx="5752736" cy="400110"/>
          </a:xfrm>
          <a:prstGeom prst="rect">
            <a:avLst/>
          </a:prstGeom>
          <a:noFill/>
        </p:spPr>
        <p:txBody>
          <a:bodyPr wrap="square" rtlCol="0">
            <a:spAutoFit/>
          </a:bodyPr>
          <a:lstStyle/>
          <a:p>
            <a:r>
              <a:rPr lang="en-GB" sz="2000" b="1" dirty="0">
                <a:latin typeface="Century Gothic" panose="020B0502020202020204" pitchFamily="34" charset="0"/>
              </a:rPr>
              <a:t>Endangered seahorses return to UK!</a:t>
            </a:r>
          </a:p>
        </p:txBody>
      </p:sp>
      <p:sp>
        <p:nvSpPr>
          <p:cNvPr id="35" name="TextBox 34">
            <a:extLst>
              <a:ext uri="{FF2B5EF4-FFF2-40B4-BE49-F238E27FC236}">
                <a16:creationId xmlns:a16="http://schemas.microsoft.com/office/drawing/2014/main" id="{A36DD5D3-FF97-493D-B2D6-5B5B57337BFB}"/>
              </a:ext>
            </a:extLst>
          </p:cNvPr>
          <p:cNvSpPr txBox="1"/>
          <p:nvPr/>
        </p:nvSpPr>
        <p:spPr>
          <a:xfrm>
            <a:off x="138612" y="6231749"/>
            <a:ext cx="5030796" cy="400110"/>
          </a:xfrm>
          <a:prstGeom prst="rect">
            <a:avLst/>
          </a:prstGeom>
          <a:noFill/>
        </p:spPr>
        <p:txBody>
          <a:bodyPr wrap="square" rtlCol="0">
            <a:spAutoFit/>
          </a:bodyPr>
          <a:lstStyle/>
          <a:p>
            <a:r>
              <a:rPr lang="en-GB" sz="2000" b="1" dirty="0">
                <a:latin typeface="Century Gothic" panose="020B0502020202020204" pitchFamily="34" charset="0"/>
              </a:rPr>
              <a:t>MPs queuing to go back to work</a:t>
            </a:r>
          </a:p>
        </p:txBody>
      </p:sp>
      <p:sp>
        <p:nvSpPr>
          <p:cNvPr id="36" name="TextBox 35">
            <a:extLst>
              <a:ext uri="{FF2B5EF4-FFF2-40B4-BE49-F238E27FC236}">
                <a16:creationId xmlns:a16="http://schemas.microsoft.com/office/drawing/2014/main" id="{F7530879-1B63-44C5-9356-21F813144E6B}"/>
              </a:ext>
            </a:extLst>
          </p:cNvPr>
          <p:cNvSpPr txBox="1"/>
          <p:nvPr/>
        </p:nvSpPr>
        <p:spPr>
          <a:xfrm>
            <a:off x="4310743" y="6231749"/>
            <a:ext cx="4694643" cy="400110"/>
          </a:xfrm>
          <a:prstGeom prst="rect">
            <a:avLst/>
          </a:prstGeom>
          <a:noFill/>
        </p:spPr>
        <p:txBody>
          <a:bodyPr wrap="square" rtlCol="0">
            <a:spAutoFit/>
          </a:bodyPr>
          <a:lstStyle/>
          <a:p>
            <a:pPr algn="r"/>
            <a:r>
              <a:rPr lang="en-GB" sz="2000" b="1" dirty="0">
                <a:latin typeface="Century Gothic" panose="020B0502020202020204" pitchFamily="34" charset="0"/>
              </a:rPr>
              <a:t>John Boyega protests</a:t>
            </a:r>
          </a:p>
        </p:txBody>
      </p:sp>
      <p:sp>
        <p:nvSpPr>
          <p:cNvPr id="22" name="Title 1">
            <a:extLst>
              <a:ext uri="{FF2B5EF4-FFF2-40B4-BE49-F238E27FC236}">
                <a16:creationId xmlns:a16="http://schemas.microsoft.com/office/drawing/2014/main" id="{5ACC4AE1-0584-4A12-AAA6-7D35E65EF787}"/>
              </a:ext>
            </a:extLst>
          </p:cNvPr>
          <p:cNvSpPr txBox="1">
            <a:spLocks/>
          </p:cNvSpPr>
          <p:nvPr/>
        </p:nvSpPr>
        <p:spPr>
          <a:xfrm>
            <a:off x="879525"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Be informed!</a:t>
            </a:r>
          </a:p>
        </p:txBody>
      </p:sp>
      <p:pic>
        <p:nvPicPr>
          <p:cNvPr id="23" name="Picture 22">
            <a:extLst>
              <a:ext uri="{FF2B5EF4-FFF2-40B4-BE49-F238E27FC236}">
                <a16:creationId xmlns:a16="http://schemas.microsoft.com/office/drawing/2014/main" id="{8B1DCC2C-8F07-4ECE-AD12-3581BA35D708}"/>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39" name="Picture 38">
            <a:extLst>
              <a:ext uri="{FF2B5EF4-FFF2-40B4-BE49-F238E27FC236}">
                <a16:creationId xmlns:a16="http://schemas.microsoft.com/office/drawing/2014/main" id="{F70C527C-C7A6-4E26-A89D-99599C2C0DE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pic>
        <p:nvPicPr>
          <p:cNvPr id="2054" name="Picture 6" descr="View image on Twitter">
            <a:extLst>
              <a:ext uri="{FF2B5EF4-FFF2-40B4-BE49-F238E27FC236}">
                <a16:creationId xmlns:a16="http://schemas.microsoft.com/office/drawing/2014/main" id="{CE8E266B-D28A-4D24-B10D-57CB530E4012}"/>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214598" y="4889405"/>
            <a:ext cx="1902537" cy="12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37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4EB76CFE-89FC-4CCC-BADF-712C35C5F2FA}"/>
              </a:ext>
            </a:extLst>
          </p:cNvPr>
          <p:cNvSpPr/>
          <p:nvPr/>
        </p:nvSpPr>
        <p:spPr>
          <a:xfrm flipH="1" flipV="1">
            <a:off x="160503" y="169393"/>
            <a:ext cx="8784000" cy="6480000"/>
          </a:xfrm>
          <a:prstGeom prst="rtTriangle">
            <a:avLst/>
          </a:prstGeom>
          <a:solidFill>
            <a:srgbClr val="DDE8F6">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ight Triangle 8">
            <a:extLst>
              <a:ext uri="{FF2B5EF4-FFF2-40B4-BE49-F238E27FC236}">
                <a16:creationId xmlns:a16="http://schemas.microsoft.com/office/drawing/2014/main" id="{444E900E-04C9-46BC-BD13-4E6D429FD656}"/>
              </a:ext>
            </a:extLst>
          </p:cNvPr>
          <p:cNvSpPr/>
          <p:nvPr/>
        </p:nvSpPr>
        <p:spPr>
          <a:xfrm>
            <a:off x="173755" y="182103"/>
            <a:ext cx="8784000" cy="6480000"/>
          </a:xfrm>
          <a:prstGeom prst="rtTriangle">
            <a:avLst/>
          </a:prstGeom>
          <a:solidFill>
            <a:srgbClr val="FFD3D6">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Shape 114">
            <a:extLst>
              <a:ext uri="{FF2B5EF4-FFF2-40B4-BE49-F238E27FC236}">
                <a16:creationId xmlns:a16="http://schemas.microsoft.com/office/drawing/2014/main" id="{72FEE1AC-7696-4B58-A6DD-CCB349722F01}"/>
              </a:ext>
            </a:extLst>
          </p:cNvPr>
          <p:cNvSpPr/>
          <p:nvPr/>
        </p:nvSpPr>
        <p:spPr>
          <a:xfrm>
            <a:off x="796573" y="20860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latin typeface="Century Gothic" panose="020B0502020202020204" pitchFamily="34" charset="0"/>
                <a:ea typeface="Lato"/>
                <a:cs typeface="Lato"/>
                <a:sym typeface="Lato"/>
              </a:rPr>
              <a:t>Starter: Is it fair?</a:t>
            </a:r>
            <a:endParaRPr lang="en-GB" sz="2800" b="1" dirty="0">
              <a:solidFill>
                <a:schemeClr val="tx1"/>
              </a:solidFill>
              <a:latin typeface="Century Gothic" panose="020B0502020202020204" pitchFamily="34" charset="0"/>
              <a:ea typeface="Lato"/>
              <a:cs typeface="Lato"/>
              <a:sym typeface="Lato"/>
            </a:endParaRPr>
          </a:p>
        </p:txBody>
      </p:sp>
      <p:sp>
        <p:nvSpPr>
          <p:cNvPr id="4" name="Cloud 3">
            <a:extLst>
              <a:ext uri="{FF2B5EF4-FFF2-40B4-BE49-F238E27FC236}">
                <a16:creationId xmlns:a16="http://schemas.microsoft.com/office/drawing/2014/main" id="{B3CDD527-1D56-4B06-B6F9-1AFB06509945}"/>
              </a:ext>
            </a:extLst>
          </p:cNvPr>
          <p:cNvSpPr/>
          <p:nvPr/>
        </p:nvSpPr>
        <p:spPr>
          <a:xfrm>
            <a:off x="2761192" y="884416"/>
            <a:ext cx="3788534" cy="2245740"/>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Is it fair? (3-5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Look at each of these actions and use your thumbs to show whether you think that they are fair or unfair.</a:t>
            </a:r>
          </a:p>
        </p:txBody>
      </p:sp>
      <p:pic>
        <p:nvPicPr>
          <p:cNvPr id="6" name="Graphic 5" descr="Thumbs up sign">
            <a:extLst>
              <a:ext uri="{FF2B5EF4-FFF2-40B4-BE49-F238E27FC236}">
                <a16:creationId xmlns:a16="http://schemas.microsoft.com/office/drawing/2014/main" id="{08740482-55F3-43F1-A378-B04A52CE0E9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76174" y="892327"/>
            <a:ext cx="2127132" cy="2127132"/>
          </a:xfrm>
          <a:prstGeom prst="rect">
            <a:avLst/>
          </a:prstGeom>
        </p:spPr>
      </p:pic>
      <p:pic>
        <p:nvPicPr>
          <p:cNvPr id="8" name="Graphic 7" descr="Thumbs Down">
            <a:extLst>
              <a:ext uri="{FF2B5EF4-FFF2-40B4-BE49-F238E27FC236}">
                <a16:creationId xmlns:a16="http://schemas.microsoft.com/office/drawing/2014/main" id="{399563E0-B8CC-4A2F-9C08-85827599CF4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807612" y="1067421"/>
            <a:ext cx="2127132" cy="2127132"/>
          </a:xfrm>
          <a:prstGeom prst="rect">
            <a:avLst/>
          </a:prstGeom>
        </p:spPr>
      </p:pic>
      <p:sp>
        <p:nvSpPr>
          <p:cNvPr id="11" name="Title 1">
            <a:extLst>
              <a:ext uri="{FF2B5EF4-FFF2-40B4-BE49-F238E27FC236}">
                <a16:creationId xmlns:a16="http://schemas.microsoft.com/office/drawing/2014/main" id="{E0A2B608-3F66-441A-B5C6-45C5FEFF3AF0}"/>
              </a:ext>
            </a:extLst>
          </p:cNvPr>
          <p:cNvSpPr txBox="1">
            <a:spLocks/>
          </p:cNvSpPr>
          <p:nvPr/>
        </p:nvSpPr>
        <p:spPr>
          <a:xfrm>
            <a:off x="357245" y="5188475"/>
            <a:ext cx="2127132" cy="1316003"/>
          </a:xfrm>
          <a:prstGeom prst="flowChartAlternateProcess">
            <a:avLst/>
          </a:prstGeom>
          <a:solidFill>
            <a:schemeClr val="bg2"/>
          </a:solidFill>
          <a:ln w="2857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latin typeface="Century Gothic"/>
                <a:cs typeface="Century Gothic"/>
              </a:rPr>
              <a:t>Using a nickname for someone who </a:t>
            </a:r>
            <a:r>
              <a:rPr lang="en-GB" sz="1600" b="1" dirty="0">
                <a:latin typeface="Century Gothic"/>
                <a:cs typeface="Century Gothic"/>
              </a:rPr>
              <a:t>comes from a different country.</a:t>
            </a:r>
          </a:p>
        </p:txBody>
      </p:sp>
      <p:sp>
        <p:nvSpPr>
          <p:cNvPr id="14" name="Title 1">
            <a:extLst>
              <a:ext uri="{FF2B5EF4-FFF2-40B4-BE49-F238E27FC236}">
                <a16:creationId xmlns:a16="http://schemas.microsoft.com/office/drawing/2014/main" id="{12340E70-A03A-4298-B723-CD12E15BDD12}"/>
              </a:ext>
            </a:extLst>
          </p:cNvPr>
          <p:cNvSpPr txBox="1">
            <a:spLocks/>
          </p:cNvSpPr>
          <p:nvPr/>
        </p:nvSpPr>
        <p:spPr>
          <a:xfrm>
            <a:off x="357245" y="3475647"/>
            <a:ext cx="2127132" cy="1316003"/>
          </a:xfrm>
          <a:prstGeom prst="flowChartAlternateProcess">
            <a:avLst/>
          </a:prstGeom>
          <a:solidFill>
            <a:schemeClr val="accent1"/>
          </a:solidFill>
          <a:ln w="2857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latin typeface="Century Gothic"/>
                <a:cs typeface="Century Gothic"/>
              </a:rPr>
              <a:t>Not playing with someone because they have a </a:t>
            </a:r>
            <a:r>
              <a:rPr lang="en-GB" sz="1600" b="1" dirty="0">
                <a:latin typeface="Century Gothic"/>
                <a:cs typeface="Century Gothic"/>
              </a:rPr>
              <a:t>different skin colour </a:t>
            </a:r>
            <a:r>
              <a:rPr lang="en-GB" sz="1600" dirty="0">
                <a:latin typeface="Century Gothic"/>
                <a:cs typeface="Century Gothic"/>
              </a:rPr>
              <a:t>to you.</a:t>
            </a:r>
          </a:p>
        </p:txBody>
      </p:sp>
      <p:sp>
        <p:nvSpPr>
          <p:cNvPr id="16" name="Title 1">
            <a:extLst>
              <a:ext uri="{FF2B5EF4-FFF2-40B4-BE49-F238E27FC236}">
                <a16:creationId xmlns:a16="http://schemas.microsoft.com/office/drawing/2014/main" id="{5F030F65-601E-453A-A3B2-0EAF1C113B2D}"/>
              </a:ext>
            </a:extLst>
          </p:cNvPr>
          <p:cNvSpPr txBox="1">
            <a:spLocks/>
          </p:cNvSpPr>
          <p:nvPr/>
        </p:nvSpPr>
        <p:spPr>
          <a:xfrm>
            <a:off x="3591892" y="3475647"/>
            <a:ext cx="2088000" cy="1316003"/>
          </a:xfrm>
          <a:prstGeom prst="flowChartAlternateProcess">
            <a:avLst/>
          </a:prstGeom>
          <a:solidFill>
            <a:schemeClr val="bg2"/>
          </a:solidFill>
          <a:ln w="2857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latin typeface="Century Gothic"/>
                <a:cs typeface="Century Gothic"/>
              </a:rPr>
              <a:t>Helping someone who is from the </a:t>
            </a:r>
            <a:r>
              <a:rPr lang="en-GB" sz="1600" b="1" dirty="0">
                <a:latin typeface="Century Gothic"/>
                <a:cs typeface="Century Gothic"/>
              </a:rPr>
              <a:t>same country as you before helping others</a:t>
            </a:r>
            <a:r>
              <a:rPr lang="en-GB" sz="1600" dirty="0">
                <a:latin typeface="Century Gothic"/>
                <a:cs typeface="Century Gothic"/>
              </a:rPr>
              <a:t>.</a:t>
            </a:r>
          </a:p>
        </p:txBody>
      </p:sp>
      <p:sp>
        <p:nvSpPr>
          <p:cNvPr id="30" name="Title 1">
            <a:extLst>
              <a:ext uri="{FF2B5EF4-FFF2-40B4-BE49-F238E27FC236}">
                <a16:creationId xmlns:a16="http://schemas.microsoft.com/office/drawing/2014/main" id="{F81CE6EC-2951-435C-A7E8-289EEB35A77D}"/>
              </a:ext>
            </a:extLst>
          </p:cNvPr>
          <p:cNvSpPr txBox="1">
            <a:spLocks/>
          </p:cNvSpPr>
          <p:nvPr/>
        </p:nvSpPr>
        <p:spPr>
          <a:xfrm>
            <a:off x="3569456" y="5188475"/>
            <a:ext cx="2088000" cy="1316003"/>
          </a:xfrm>
          <a:prstGeom prst="flowChartAlternateProcess">
            <a:avLst/>
          </a:prstGeom>
          <a:solidFill>
            <a:schemeClr val="accent1"/>
          </a:solidFill>
          <a:ln w="2857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latin typeface="Century Gothic"/>
                <a:cs typeface="Century Gothic"/>
              </a:rPr>
              <a:t>Being </a:t>
            </a:r>
            <a:r>
              <a:rPr lang="en-GB" sz="1600" b="1" dirty="0">
                <a:latin typeface="Century Gothic"/>
                <a:cs typeface="Century Gothic"/>
              </a:rPr>
              <a:t>treated the same</a:t>
            </a:r>
            <a:r>
              <a:rPr lang="en-GB" sz="1600" dirty="0">
                <a:latin typeface="Century Gothic"/>
                <a:cs typeface="Century Gothic"/>
              </a:rPr>
              <a:t>, regardless of your race or religion.</a:t>
            </a:r>
          </a:p>
        </p:txBody>
      </p:sp>
      <p:pic>
        <p:nvPicPr>
          <p:cNvPr id="32" name="Graphic 31" descr="Man">
            <a:extLst>
              <a:ext uri="{FF2B5EF4-FFF2-40B4-BE49-F238E27FC236}">
                <a16:creationId xmlns:a16="http://schemas.microsoft.com/office/drawing/2014/main" id="{0D11EC7C-7C53-4F9B-BD91-3D15431698C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736410" y="3770390"/>
            <a:ext cx="877994" cy="743555"/>
          </a:xfrm>
          <a:prstGeom prst="rect">
            <a:avLst/>
          </a:prstGeom>
        </p:spPr>
      </p:pic>
      <p:pic>
        <p:nvPicPr>
          <p:cNvPr id="34" name="Graphic 33" descr="Man">
            <a:extLst>
              <a:ext uri="{FF2B5EF4-FFF2-40B4-BE49-F238E27FC236}">
                <a16:creationId xmlns:a16="http://schemas.microsoft.com/office/drawing/2014/main" id="{9D92D880-5483-4352-BA1A-F9F32B8F423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401561" y="3753351"/>
            <a:ext cx="760594" cy="760594"/>
          </a:xfrm>
          <a:prstGeom prst="rect">
            <a:avLst/>
          </a:prstGeom>
        </p:spPr>
      </p:pic>
      <p:pic>
        <p:nvPicPr>
          <p:cNvPr id="3" name="Picture 2">
            <a:extLst>
              <a:ext uri="{FF2B5EF4-FFF2-40B4-BE49-F238E27FC236}">
                <a16:creationId xmlns:a16="http://schemas.microsoft.com/office/drawing/2014/main" id="{2286A484-3A0B-4880-ABB4-EDBD533ED8F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sp>
        <p:nvSpPr>
          <p:cNvPr id="22" name="Title 1">
            <a:extLst>
              <a:ext uri="{FF2B5EF4-FFF2-40B4-BE49-F238E27FC236}">
                <a16:creationId xmlns:a16="http://schemas.microsoft.com/office/drawing/2014/main" id="{7922A170-6CEB-4ECC-977B-0B189D4139B8}"/>
              </a:ext>
            </a:extLst>
          </p:cNvPr>
          <p:cNvSpPr txBox="1">
            <a:spLocks/>
          </p:cNvSpPr>
          <p:nvPr/>
        </p:nvSpPr>
        <p:spPr>
          <a:xfrm>
            <a:off x="6807611" y="5188475"/>
            <a:ext cx="2088000" cy="1316003"/>
          </a:xfrm>
          <a:prstGeom prst="flowChartAlternateProcess">
            <a:avLst/>
          </a:prstGeom>
          <a:solidFill>
            <a:schemeClr val="bg2"/>
          </a:solidFill>
          <a:ln w="2857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b="1" dirty="0">
                <a:latin typeface="Century Gothic"/>
                <a:cs typeface="Century Gothic"/>
              </a:rPr>
              <a:t>Asking questions about someone’s culture </a:t>
            </a:r>
            <a:r>
              <a:rPr lang="en-GB" sz="1600" dirty="0">
                <a:latin typeface="Century Gothic"/>
                <a:cs typeface="Century Gothic"/>
              </a:rPr>
              <a:t>when it is different to yours.</a:t>
            </a:r>
          </a:p>
        </p:txBody>
      </p:sp>
      <p:sp>
        <p:nvSpPr>
          <p:cNvPr id="23" name="Title 1">
            <a:extLst>
              <a:ext uri="{FF2B5EF4-FFF2-40B4-BE49-F238E27FC236}">
                <a16:creationId xmlns:a16="http://schemas.microsoft.com/office/drawing/2014/main" id="{115E8939-6F43-4DA9-A7DD-BA48844308FC}"/>
              </a:ext>
            </a:extLst>
          </p:cNvPr>
          <p:cNvSpPr txBox="1">
            <a:spLocks/>
          </p:cNvSpPr>
          <p:nvPr/>
        </p:nvSpPr>
        <p:spPr>
          <a:xfrm>
            <a:off x="6807611" y="3475647"/>
            <a:ext cx="2088000" cy="1316003"/>
          </a:xfrm>
          <a:prstGeom prst="flowChartAlternateProcess">
            <a:avLst/>
          </a:prstGeom>
          <a:solidFill>
            <a:schemeClr val="accent1"/>
          </a:solidFill>
          <a:ln w="2857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latin typeface="Century Gothic"/>
                <a:cs typeface="Century Gothic"/>
              </a:rPr>
              <a:t>Being friends with someone who has a </a:t>
            </a:r>
            <a:r>
              <a:rPr lang="en-GB" sz="1600" b="1" dirty="0">
                <a:latin typeface="Century Gothic"/>
                <a:cs typeface="Century Gothic"/>
              </a:rPr>
              <a:t>different religion </a:t>
            </a:r>
            <a:r>
              <a:rPr lang="en-GB" sz="1600" dirty="0">
                <a:latin typeface="Century Gothic"/>
                <a:cs typeface="Century Gothic"/>
              </a:rPr>
              <a:t>to you.</a:t>
            </a:r>
          </a:p>
        </p:txBody>
      </p:sp>
      <p:pic>
        <p:nvPicPr>
          <p:cNvPr id="15" name="Graphic 14" descr="Chat">
            <a:extLst>
              <a:ext uri="{FF2B5EF4-FFF2-40B4-BE49-F238E27FC236}">
                <a16:creationId xmlns:a16="http://schemas.microsoft.com/office/drawing/2014/main" id="{07A31995-161D-46DF-B5C3-E9A273C5C355}"/>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537179" y="5350349"/>
            <a:ext cx="914400" cy="914400"/>
          </a:xfrm>
          <a:prstGeom prst="rect">
            <a:avLst/>
          </a:prstGeom>
        </p:spPr>
      </p:pic>
      <p:pic>
        <p:nvPicPr>
          <p:cNvPr id="21" name="Graphic 20" descr="Storytelling">
            <a:extLst>
              <a:ext uri="{FF2B5EF4-FFF2-40B4-BE49-F238E27FC236}">
                <a16:creationId xmlns:a16="http://schemas.microsoft.com/office/drawing/2014/main" id="{D5866396-CD74-4E81-834B-7E73A76DCDB3}"/>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5786551" y="3619010"/>
            <a:ext cx="914400" cy="914400"/>
          </a:xfrm>
          <a:prstGeom prst="rect">
            <a:avLst/>
          </a:prstGeom>
        </p:spPr>
      </p:pic>
      <p:pic>
        <p:nvPicPr>
          <p:cNvPr id="31" name="Graphic 30" descr="Questions">
            <a:extLst>
              <a:ext uri="{FF2B5EF4-FFF2-40B4-BE49-F238E27FC236}">
                <a16:creationId xmlns:a16="http://schemas.microsoft.com/office/drawing/2014/main" id="{9C22DC1E-2BD8-42CE-887D-D36FEDE6801C}"/>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5775333" y="5363059"/>
            <a:ext cx="914400" cy="914400"/>
          </a:xfrm>
          <a:prstGeom prst="rect">
            <a:avLst/>
          </a:prstGeom>
        </p:spPr>
      </p:pic>
    </p:spTree>
    <p:extLst>
      <p:ext uri="{BB962C8B-B14F-4D97-AF65-F5344CB8AC3E}">
        <p14:creationId xmlns:p14="http://schemas.microsoft.com/office/powerpoint/2010/main" val="404037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F6DE-950C-45C8-9C71-E01DA11A05A1}"/>
              </a:ext>
            </a:extLst>
          </p:cNvPr>
          <p:cNvSpPr>
            <a:spLocks noGrp="1"/>
          </p:cNvSpPr>
          <p:nvPr>
            <p:ph type="ctrTitle"/>
          </p:nvPr>
        </p:nvSpPr>
        <p:spPr>
          <a:xfrm>
            <a:off x="1046964" y="323435"/>
            <a:ext cx="7050067" cy="899065"/>
          </a:xfrm>
        </p:spPr>
        <p:txBody>
          <a:bodyPr>
            <a:noAutofit/>
          </a:bodyPr>
          <a:lstStyle/>
          <a:p>
            <a:r>
              <a:rPr lang="en-GB" dirty="0"/>
              <a:t>Will the recent </a:t>
            </a:r>
            <a:r>
              <a:rPr lang="en-GB" dirty="0">
                <a:solidFill>
                  <a:schemeClr val="accent2"/>
                </a:solidFill>
              </a:rPr>
              <a:t>anti-racism protests </a:t>
            </a:r>
            <a:r>
              <a:rPr lang="en-GB" dirty="0"/>
              <a:t>lead to </a:t>
            </a:r>
            <a:r>
              <a:rPr lang="en-GB" dirty="0">
                <a:solidFill>
                  <a:schemeClr val="accent2"/>
                </a:solidFill>
              </a:rPr>
              <a:t>change in the US</a:t>
            </a:r>
            <a:r>
              <a:rPr lang="en-GB" dirty="0"/>
              <a:t>?</a:t>
            </a:r>
          </a:p>
        </p:txBody>
      </p:sp>
      <p:grpSp>
        <p:nvGrpSpPr>
          <p:cNvPr id="4" name="Group 3">
            <a:extLst>
              <a:ext uri="{FF2B5EF4-FFF2-40B4-BE49-F238E27FC236}">
                <a16:creationId xmlns:a16="http://schemas.microsoft.com/office/drawing/2014/main" id="{2470B216-1C28-4F99-8A2A-47E4A592B625}"/>
              </a:ext>
            </a:extLst>
          </p:cNvPr>
          <p:cNvGrpSpPr/>
          <p:nvPr/>
        </p:nvGrpSpPr>
        <p:grpSpPr>
          <a:xfrm>
            <a:off x="823521" y="1315610"/>
            <a:ext cx="7496957" cy="4808966"/>
            <a:chOff x="600075" y="1467594"/>
            <a:chExt cx="7943850" cy="5133231"/>
          </a:xfrm>
        </p:grpSpPr>
        <p:sp>
          <p:nvSpPr>
            <p:cNvPr id="3" name="Rectangle 2">
              <a:extLst>
                <a:ext uri="{FF2B5EF4-FFF2-40B4-BE49-F238E27FC236}">
                  <a16:creationId xmlns:a16="http://schemas.microsoft.com/office/drawing/2014/main" id="{28BE9701-46A6-4968-BBDA-28A9D846ADFF}"/>
                </a:ext>
              </a:extLst>
            </p:cNvPr>
            <p:cNvSpPr/>
            <p:nvPr/>
          </p:nvSpPr>
          <p:spPr>
            <a:xfrm>
              <a:off x="600075" y="1467594"/>
              <a:ext cx="7943850" cy="5133231"/>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2" descr="The Syrian artists Aziz Asmar and Anis Hamdoun painted a mural depicting Mr. Floyd in Syria’s northwestern Idlib Province on Monday.">
              <a:extLst>
                <a:ext uri="{FF2B5EF4-FFF2-40B4-BE49-F238E27FC236}">
                  <a16:creationId xmlns:a16="http://schemas.microsoft.com/office/drawing/2014/main" id="{5C11B5D5-5F76-4036-992E-055D14F126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0922" y="4220502"/>
              <a:ext cx="3387237" cy="22581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Demonstrators marched in Berlin on Sunday to protest the death of George Floyd at the hands of police in Minneapolis.">
              <a:extLst>
                <a:ext uri="{FF2B5EF4-FFF2-40B4-BE49-F238E27FC236}">
                  <a16:creationId xmlns:a16="http://schemas.microsoft.com/office/drawing/2014/main" id="{A245BC5F-22BD-4F8B-A212-EE117BCE0CC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45841" y="1584327"/>
              <a:ext cx="3387237" cy="22581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a16="http://schemas.microsoft.com/office/drawing/2014/main" id="{D1C7A6BD-5BAC-4BF0-B756-9F9BF9AB78E8}"/>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10922" y="1584327"/>
              <a:ext cx="3387237" cy="22581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George Floyd death: Why US protests resonate in the UK - BBC News">
              <a:extLst>
                <a:ext uri="{FF2B5EF4-FFF2-40B4-BE49-F238E27FC236}">
                  <a16:creationId xmlns:a16="http://schemas.microsoft.com/office/drawing/2014/main" id="{610E2E2F-5040-4E51-A1B6-D75FFE40E861}"/>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045841" y="4220502"/>
              <a:ext cx="3387237" cy="2258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rvey: Conservatives Suggest Renaming #BlackLivesMatter – The ...">
              <a:extLst>
                <a:ext uri="{FF2B5EF4-FFF2-40B4-BE49-F238E27FC236}">
                  <a16:creationId xmlns:a16="http://schemas.microsoft.com/office/drawing/2014/main" id="{EA82290D-F99B-4755-B09A-59F08D27B898}"/>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243012" y="3385867"/>
              <a:ext cx="6657975" cy="124570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33">
            <a:extLst>
              <a:ext uri="{FF2B5EF4-FFF2-40B4-BE49-F238E27FC236}">
                <a16:creationId xmlns:a16="http://schemas.microsoft.com/office/drawing/2014/main" id="{E445F25E-2ACC-4D7F-943F-7FF7CA7A344C}"/>
              </a:ext>
            </a:extLst>
          </p:cNvPr>
          <p:cNvSpPr/>
          <p:nvPr/>
        </p:nvSpPr>
        <p:spPr>
          <a:xfrm>
            <a:off x="507205" y="5887544"/>
            <a:ext cx="8129584" cy="69278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ea typeface="Century Gothic"/>
                <a:cs typeface="Century Gothic"/>
                <a:sym typeface="Century Gothic"/>
              </a:rPr>
              <a:t>Please Note:</a:t>
            </a:r>
          </a:p>
          <a:p>
            <a:pPr algn="ctr"/>
            <a:r>
              <a:rPr lang="en-GB" sz="1400" dirty="0">
                <a:solidFill>
                  <a:schemeClr val="tx1"/>
                </a:solidFill>
                <a:latin typeface="Century Gothic" panose="020B0502020202020204" pitchFamily="34" charset="0"/>
                <a:ea typeface="Century Gothic"/>
                <a:cs typeface="Century Gothic"/>
                <a:sym typeface="Century Gothic"/>
              </a:rPr>
              <a:t>This lesson discusses racism and inequality in America and may be upsetting or unsuitable for some pupils. Please review before use.</a:t>
            </a:r>
          </a:p>
        </p:txBody>
      </p:sp>
    </p:spTree>
    <p:extLst>
      <p:ext uri="{BB962C8B-B14F-4D97-AF65-F5344CB8AC3E}">
        <p14:creationId xmlns:p14="http://schemas.microsoft.com/office/powerpoint/2010/main" val="335261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7"/>
          </p:nvPr>
        </p:nvSpPr>
        <p:spPr>
          <a:xfrm>
            <a:off x="2506280" y="4817412"/>
            <a:ext cx="1970673" cy="1292824"/>
          </a:xfrm>
          <a:solidFill>
            <a:schemeClr val="bg1"/>
          </a:solidFill>
        </p:spPr>
        <p:txBody>
          <a:bodyPr/>
          <a:lstStyle/>
          <a:p>
            <a:r>
              <a:rPr lang="en-GB" dirty="0"/>
              <a:t>Standing up, speaking out</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Is it fair?</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5753939" y="1101666"/>
            <a:ext cx="1884045" cy="1161348"/>
          </a:xfrm>
          <a:solidFill>
            <a:schemeClr val="accent5"/>
          </a:solidFill>
        </p:spPr>
        <p:txBody>
          <a:bodyPr/>
          <a:lstStyle/>
          <a:p>
            <a:r>
              <a:rPr lang="en-GB" dirty="0"/>
              <a:t>What is </a:t>
            </a:r>
          </a:p>
          <a:p>
            <a:r>
              <a:rPr lang="en-GB" dirty="0"/>
              <a:t>racism?</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5528551" y="2835450"/>
            <a:ext cx="1713599" cy="1108800"/>
          </a:xfrm>
        </p:spPr>
        <p:txBody>
          <a:bodyPr/>
          <a:lstStyle/>
          <a:p>
            <a:r>
              <a:rPr lang="en-GB" dirty="0"/>
              <a:t> Why are we talking about this?</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1192801" y="2968805"/>
            <a:ext cx="2064047" cy="1173600"/>
          </a:xfrm>
        </p:spPr>
        <p:txBody>
          <a:bodyPr anchor="ctr"/>
          <a:lstStyle/>
          <a:p>
            <a:r>
              <a:rPr lang="en-GB" dirty="0"/>
              <a:t>Is a change coming?</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8"/>
          </p:nvPr>
        </p:nvSpPr>
        <p:spPr>
          <a:xfrm>
            <a:off x="4769535" y="5067700"/>
            <a:ext cx="1487488" cy="1181100"/>
          </a:xfrm>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5861170"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2208" y="1016354"/>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63104" y="2574877"/>
            <a:ext cx="654377" cy="980728"/>
          </a:xfrm>
          <a:prstGeom prst="rect">
            <a:avLst/>
          </a:prstGeom>
        </p:spPr>
      </p:pic>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428575" y="4679308"/>
            <a:ext cx="499626" cy="595324"/>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7" name="Picture 6">
            <a:extLst>
              <a:ext uri="{FF2B5EF4-FFF2-40B4-BE49-F238E27FC236}">
                <a16:creationId xmlns:a16="http://schemas.microsoft.com/office/drawing/2014/main" id="{1A42D061-F50C-4464-9EDB-D2BB3EB13CE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78829" y="1198232"/>
            <a:ext cx="1167610" cy="1161349"/>
          </a:xfrm>
          <a:prstGeom prst="rect">
            <a:avLst/>
          </a:prstGeom>
        </p:spPr>
      </p:pic>
      <p:pic>
        <p:nvPicPr>
          <p:cNvPr id="10" name="Picture 9">
            <a:extLst>
              <a:ext uri="{FF2B5EF4-FFF2-40B4-BE49-F238E27FC236}">
                <a16:creationId xmlns:a16="http://schemas.microsoft.com/office/drawing/2014/main" id="{F1F9829C-229E-4CA6-83F7-C5C6890EC06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61679" y="2175437"/>
            <a:ext cx="1167610" cy="1150008"/>
          </a:xfrm>
          <a:prstGeom prst="rect">
            <a:avLst/>
          </a:prstGeom>
        </p:spPr>
      </p:pic>
      <p:pic>
        <p:nvPicPr>
          <p:cNvPr id="14" name="Picture 13">
            <a:extLst>
              <a:ext uri="{FF2B5EF4-FFF2-40B4-BE49-F238E27FC236}">
                <a16:creationId xmlns:a16="http://schemas.microsoft.com/office/drawing/2014/main" id="{46B1AA2D-418F-4A77-B0D6-733099339A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59109" y="4421238"/>
            <a:ext cx="1161175" cy="1158243"/>
          </a:xfrm>
          <a:prstGeom prst="rect">
            <a:avLst/>
          </a:prstGeom>
        </p:spPr>
      </p:pic>
      <p:pic>
        <p:nvPicPr>
          <p:cNvPr id="15" name="Picture 14">
            <a:extLst>
              <a:ext uri="{FF2B5EF4-FFF2-40B4-BE49-F238E27FC236}">
                <a16:creationId xmlns:a16="http://schemas.microsoft.com/office/drawing/2014/main" id="{B3F7E589-8AC3-4DD8-AADB-1365CEB5ADB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491616" y="2804101"/>
            <a:ext cx="1161175" cy="1171497"/>
          </a:xfrm>
          <a:prstGeom prst="rect">
            <a:avLst/>
          </a:prstGeom>
        </p:spPr>
      </p:pic>
    </p:spTree>
    <p:extLst>
      <p:ext uri="{BB962C8B-B14F-4D97-AF65-F5344CB8AC3E}">
        <p14:creationId xmlns:p14="http://schemas.microsoft.com/office/powerpoint/2010/main" val="2742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33" name="Cloud 32">
            <a:extLst>
              <a:ext uri="{FF2B5EF4-FFF2-40B4-BE49-F238E27FC236}">
                <a16:creationId xmlns:a16="http://schemas.microsoft.com/office/drawing/2014/main" id="{35A95484-2378-B644-9EF7-5B331F41D038}"/>
              </a:ext>
            </a:extLst>
          </p:cNvPr>
          <p:cNvSpPr/>
          <p:nvPr/>
        </p:nvSpPr>
        <p:spPr>
          <a:xfrm>
            <a:off x="376843" y="946640"/>
            <a:ext cx="4393939" cy="1889325"/>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Have you heard? (3-5mins) </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Read through these comments. Have you heard anything like them before? What’s wrong with them?</a:t>
            </a:r>
          </a:p>
        </p:txBody>
      </p:sp>
      <p:sp>
        <p:nvSpPr>
          <p:cNvPr id="35" name="Rectangle: Rounded Corners 33">
            <a:extLst>
              <a:ext uri="{FF2B5EF4-FFF2-40B4-BE49-F238E27FC236}">
                <a16:creationId xmlns:a16="http://schemas.microsoft.com/office/drawing/2014/main" id="{9005BAC5-5264-45DA-AC66-7182DAD73CD3}"/>
              </a:ext>
            </a:extLst>
          </p:cNvPr>
          <p:cNvSpPr/>
          <p:nvPr/>
        </p:nvSpPr>
        <p:spPr>
          <a:xfrm>
            <a:off x="6137560" y="1274894"/>
            <a:ext cx="2424001" cy="659248"/>
          </a:xfrm>
          <a:prstGeom prst="wedgeRoundRectCallout">
            <a:avLst>
              <a:gd name="adj1" fmla="val -57873"/>
              <a:gd name="adj2" fmla="val 8790"/>
              <a:gd name="adj3" fmla="val 16667"/>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Don’t be a Jew!</a:t>
            </a:r>
          </a:p>
        </p:txBody>
      </p:sp>
      <p:pic>
        <p:nvPicPr>
          <p:cNvPr id="20" name="Picture 19">
            <a:extLst>
              <a:ext uri="{FF2B5EF4-FFF2-40B4-BE49-F238E27FC236}">
                <a16:creationId xmlns:a16="http://schemas.microsoft.com/office/drawing/2014/main" id="{2716DD01-D5C1-4468-93EC-BD9CD03B10B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14" name="Rectangle: Rounded Corners 33">
            <a:extLst>
              <a:ext uri="{FF2B5EF4-FFF2-40B4-BE49-F238E27FC236}">
                <a16:creationId xmlns:a16="http://schemas.microsoft.com/office/drawing/2014/main" id="{AABDCBA1-6C73-4377-A002-28D18920ECC2}"/>
              </a:ext>
            </a:extLst>
          </p:cNvPr>
          <p:cNvSpPr/>
          <p:nvPr/>
        </p:nvSpPr>
        <p:spPr>
          <a:xfrm>
            <a:off x="1275332" y="3284203"/>
            <a:ext cx="2423413" cy="658800"/>
          </a:xfrm>
          <a:prstGeom prst="wedgeRoundRectCallout">
            <a:avLst>
              <a:gd name="adj1" fmla="val -60154"/>
              <a:gd name="adj2" fmla="val 9634"/>
              <a:gd name="adj3" fmla="val 16667"/>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All white people are like that.</a:t>
            </a:r>
          </a:p>
        </p:txBody>
      </p:sp>
      <p:sp>
        <p:nvSpPr>
          <p:cNvPr id="12" name="Rectangle: Rounded Corners 33">
            <a:extLst>
              <a:ext uri="{FF2B5EF4-FFF2-40B4-BE49-F238E27FC236}">
                <a16:creationId xmlns:a16="http://schemas.microsoft.com/office/drawing/2014/main" id="{A6CA2C10-B5B8-45D1-AA02-A62D383914A3}"/>
              </a:ext>
            </a:extLst>
          </p:cNvPr>
          <p:cNvSpPr/>
          <p:nvPr/>
        </p:nvSpPr>
        <p:spPr>
          <a:xfrm>
            <a:off x="4438037" y="2523879"/>
            <a:ext cx="3379306" cy="659248"/>
          </a:xfrm>
          <a:prstGeom prst="wedgeRoundRectCallout">
            <a:avLst>
              <a:gd name="adj1" fmla="val 55524"/>
              <a:gd name="adj2" fmla="val -29969"/>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He can’t help it. That’s just what black people are like!</a:t>
            </a:r>
          </a:p>
        </p:txBody>
      </p:sp>
      <p:sp>
        <p:nvSpPr>
          <p:cNvPr id="13" name="Rectangle: Rounded Corners 33">
            <a:extLst>
              <a:ext uri="{FF2B5EF4-FFF2-40B4-BE49-F238E27FC236}">
                <a16:creationId xmlns:a16="http://schemas.microsoft.com/office/drawing/2014/main" id="{A126A66B-6E8A-4A12-91A0-1B78DDD58C68}"/>
              </a:ext>
            </a:extLst>
          </p:cNvPr>
          <p:cNvSpPr/>
          <p:nvPr/>
        </p:nvSpPr>
        <p:spPr>
          <a:xfrm>
            <a:off x="376843" y="4486033"/>
            <a:ext cx="2697661" cy="658800"/>
          </a:xfrm>
          <a:prstGeom prst="wedgeRoundRectCallout">
            <a:avLst>
              <a:gd name="adj1" fmla="val 59618"/>
              <a:gd name="adj2" fmla="val -19974"/>
              <a:gd name="adj3" fmla="val 16667"/>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All brown people are good at maths!</a:t>
            </a:r>
          </a:p>
        </p:txBody>
      </p:sp>
      <p:sp>
        <p:nvSpPr>
          <p:cNvPr id="19" name="Rectangle: Rounded Corners 33">
            <a:extLst>
              <a:ext uri="{FF2B5EF4-FFF2-40B4-BE49-F238E27FC236}">
                <a16:creationId xmlns:a16="http://schemas.microsoft.com/office/drawing/2014/main" id="{3415A8C6-F1AC-4770-BBDB-4FC1D6E2B272}"/>
              </a:ext>
            </a:extLst>
          </p:cNvPr>
          <p:cNvSpPr/>
          <p:nvPr/>
        </p:nvSpPr>
        <p:spPr>
          <a:xfrm>
            <a:off x="6184425" y="3613603"/>
            <a:ext cx="2281291" cy="658800"/>
          </a:xfrm>
          <a:prstGeom prst="wedgeRoundRectCallout">
            <a:avLst>
              <a:gd name="adj1" fmla="val -61268"/>
              <a:gd name="adj2" fmla="val 4165"/>
              <a:gd name="adj3" fmla="val 16667"/>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Go back to your own country!</a:t>
            </a:r>
          </a:p>
        </p:txBody>
      </p:sp>
      <p:sp>
        <p:nvSpPr>
          <p:cNvPr id="21" name="Rectangle: Rounded Corners 33">
            <a:extLst>
              <a:ext uri="{FF2B5EF4-FFF2-40B4-BE49-F238E27FC236}">
                <a16:creationId xmlns:a16="http://schemas.microsoft.com/office/drawing/2014/main" id="{B14517A2-7375-44A6-8B1E-0E0476FE06DA}"/>
              </a:ext>
            </a:extLst>
          </p:cNvPr>
          <p:cNvSpPr/>
          <p:nvPr/>
        </p:nvSpPr>
        <p:spPr>
          <a:xfrm>
            <a:off x="4438037" y="4783383"/>
            <a:ext cx="3631096" cy="658800"/>
          </a:xfrm>
          <a:prstGeom prst="wedgeRoundRectCallout">
            <a:avLst>
              <a:gd name="adj1" fmla="val 56771"/>
              <a:gd name="adj2" fmla="val -26009"/>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You can’t play with us because you don’t speak our language. </a:t>
            </a:r>
          </a:p>
        </p:txBody>
      </p:sp>
      <p:sp>
        <p:nvSpPr>
          <p:cNvPr id="22" name="Rectangle: Rounded Corners 33">
            <a:extLst>
              <a:ext uri="{FF2B5EF4-FFF2-40B4-BE49-F238E27FC236}">
                <a16:creationId xmlns:a16="http://schemas.microsoft.com/office/drawing/2014/main" id="{5975689C-13F0-4B7C-B586-9696001F5D79}"/>
              </a:ext>
            </a:extLst>
          </p:cNvPr>
          <p:cNvSpPr/>
          <p:nvPr/>
        </p:nvSpPr>
        <p:spPr>
          <a:xfrm>
            <a:off x="410817" y="5771517"/>
            <a:ext cx="8322366" cy="7791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These are all </a:t>
            </a:r>
            <a:r>
              <a:rPr lang="en-GB" sz="1600" b="1" dirty="0">
                <a:solidFill>
                  <a:schemeClr val="tx1"/>
                </a:solidFill>
                <a:latin typeface="Century Gothic" panose="020B0502020202020204" pitchFamily="34" charset="0"/>
                <a:ea typeface="Century Gothic"/>
                <a:cs typeface="Century Gothic"/>
                <a:sym typeface="Century Gothic"/>
              </a:rPr>
              <a:t>racist </a:t>
            </a:r>
            <a:r>
              <a:rPr lang="en-GB" sz="1600" dirty="0">
                <a:solidFill>
                  <a:schemeClr val="tx1"/>
                </a:solidFill>
                <a:latin typeface="Century Gothic" panose="020B0502020202020204" pitchFamily="34" charset="0"/>
                <a:ea typeface="Century Gothic"/>
                <a:cs typeface="Century Gothic"/>
                <a:sym typeface="Century Gothic"/>
              </a:rPr>
              <a:t>comments. If you hear something like this you should </a:t>
            </a:r>
            <a:r>
              <a:rPr lang="en-GB" sz="1600" b="1" dirty="0">
                <a:solidFill>
                  <a:schemeClr val="tx1"/>
                </a:solidFill>
                <a:latin typeface="Century Gothic" panose="020B0502020202020204" pitchFamily="34" charset="0"/>
                <a:ea typeface="Century Gothic"/>
                <a:cs typeface="Century Gothic"/>
                <a:sym typeface="Century Gothic"/>
              </a:rPr>
              <a:t>tell the person that this is racist </a:t>
            </a:r>
            <a:r>
              <a:rPr lang="en-GB" sz="1600" dirty="0">
                <a:solidFill>
                  <a:schemeClr val="tx1"/>
                </a:solidFill>
                <a:latin typeface="Century Gothic" panose="020B0502020202020204" pitchFamily="34" charset="0"/>
                <a:ea typeface="Century Gothic"/>
                <a:cs typeface="Century Gothic"/>
                <a:sym typeface="Century Gothic"/>
              </a:rPr>
              <a:t>and </a:t>
            </a:r>
            <a:r>
              <a:rPr lang="en-GB" sz="1600" b="1" dirty="0">
                <a:solidFill>
                  <a:schemeClr val="tx1"/>
                </a:solidFill>
                <a:latin typeface="Century Gothic" panose="020B0502020202020204" pitchFamily="34" charset="0"/>
                <a:ea typeface="Century Gothic"/>
                <a:cs typeface="Century Gothic"/>
                <a:sym typeface="Century Gothic"/>
              </a:rPr>
              <a:t>inform an adult</a:t>
            </a:r>
            <a:r>
              <a:rPr lang="en-GB" sz="1600" dirty="0">
                <a:solidFill>
                  <a:schemeClr val="tx1"/>
                </a:solidFill>
                <a:latin typeface="Century Gothic" panose="020B0502020202020204" pitchFamily="34" charset="0"/>
                <a:ea typeface="Century Gothic"/>
                <a:cs typeface="Century Gothic"/>
                <a:sym typeface="Century Gothic"/>
              </a:rPr>
              <a:t> about the comment.</a:t>
            </a:r>
          </a:p>
        </p:txBody>
      </p:sp>
      <p:pic>
        <p:nvPicPr>
          <p:cNvPr id="18" name="Picture 17">
            <a:extLst>
              <a:ext uri="{FF2B5EF4-FFF2-40B4-BE49-F238E27FC236}">
                <a16:creationId xmlns:a16="http://schemas.microsoft.com/office/drawing/2014/main" id="{B8979F7A-9152-4FBF-9494-31759D7201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pic>
        <p:nvPicPr>
          <p:cNvPr id="3" name="Graphic 2" descr="Thought">
            <a:extLst>
              <a:ext uri="{FF2B5EF4-FFF2-40B4-BE49-F238E27FC236}">
                <a16:creationId xmlns:a16="http://schemas.microsoft.com/office/drawing/2014/main" id="{A4CD12E1-E52F-49B6-AEEA-936D83AE96A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39374" y="2971800"/>
            <a:ext cx="914400" cy="914400"/>
          </a:xfrm>
          <a:prstGeom prst="rect">
            <a:avLst/>
          </a:prstGeom>
        </p:spPr>
      </p:pic>
      <p:pic>
        <p:nvPicPr>
          <p:cNvPr id="5" name="Graphic 4" descr="Group brainstorm">
            <a:extLst>
              <a:ext uri="{FF2B5EF4-FFF2-40B4-BE49-F238E27FC236}">
                <a16:creationId xmlns:a16="http://schemas.microsoft.com/office/drawing/2014/main" id="{DE671590-2478-44D0-A7AF-7BE6C3D6F46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069133" y="4620321"/>
            <a:ext cx="914400" cy="914400"/>
          </a:xfrm>
          <a:prstGeom prst="rect">
            <a:avLst/>
          </a:prstGeom>
        </p:spPr>
      </p:pic>
      <p:pic>
        <p:nvPicPr>
          <p:cNvPr id="26" name="Graphic 25" descr="Mathematics">
            <a:extLst>
              <a:ext uri="{FF2B5EF4-FFF2-40B4-BE49-F238E27FC236}">
                <a16:creationId xmlns:a16="http://schemas.microsoft.com/office/drawing/2014/main" id="{30E38516-2F0C-465E-976A-2560B54CD21B}"/>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309195" y="4447617"/>
            <a:ext cx="779100" cy="779100"/>
          </a:xfrm>
          <a:prstGeom prst="rect">
            <a:avLst/>
          </a:prstGeom>
        </p:spPr>
      </p:pic>
      <p:pic>
        <p:nvPicPr>
          <p:cNvPr id="28" name="Graphic 27" descr="Take Off">
            <a:extLst>
              <a:ext uri="{FF2B5EF4-FFF2-40B4-BE49-F238E27FC236}">
                <a16:creationId xmlns:a16="http://schemas.microsoft.com/office/drawing/2014/main" id="{6259B672-ACB6-4BEC-BAB5-DCD5F6CCED83}"/>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896678" y="3539649"/>
            <a:ext cx="914400" cy="914400"/>
          </a:xfrm>
          <a:prstGeom prst="rect">
            <a:avLst/>
          </a:prstGeom>
        </p:spPr>
      </p:pic>
      <p:pic>
        <p:nvPicPr>
          <p:cNvPr id="30" name="Graphic 29" descr="Hanukkah Menorah">
            <a:extLst>
              <a:ext uri="{FF2B5EF4-FFF2-40B4-BE49-F238E27FC236}">
                <a16:creationId xmlns:a16="http://schemas.microsoft.com/office/drawing/2014/main" id="{83F2B7E0-27C3-4BCF-B7EC-5ED320734765}"/>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5128592" y="1134656"/>
            <a:ext cx="801016" cy="801016"/>
          </a:xfrm>
          <a:prstGeom prst="rect">
            <a:avLst/>
          </a:prstGeom>
        </p:spPr>
      </p:pic>
      <p:pic>
        <p:nvPicPr>
          <p:cNvPr id="32" name="Graphic 31" descr="Woman Shrugging">
            <a:extLst>
              <a:ext uri="{FF2B5EF4-FFF2-40B4-BE49-F238E27FC236}">
                <a16:creationId xmlns:a16="http://schemas.microsoft.com/office/drawing/2014/main" id="{CFA1439B-16ED-4F34-A8D9-CF1D11F9FB43}"/>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7951745" y="2390941"/>
            <a:ext cx="805519" cy="805519"/>
          </a:xfrm>
          <a:prstGeom prst="rect">
            <a:avLst/>
          </a:prstGeom>
        </p:spPr>
      </p:pic>
      <p:sp>
        <p:nvSpPr>
          <p:cNvPr id="23" name="Title 1">
            <a:extLst>
              <a:ext uri="{FF2B5EF4-FFF2-40B4-BE49-F238E27FC236}">
                <a16:creationId xmlns:a16="http://schemas.microsoft.com/office/drawing/2014/main" id="{00004AD6-E0D6-4C79-8647-142AC3C34D52}"/>
              </a:ext>
            </a:extLst>
          </p:cNvPr>
          <p:cNvSpPr txBox="1">
            <a:spLocks/>
          </p:cNvSpPr>
          <p:nvPr/>
        </p:nvSpPr>
        <p:spPr>
          <a:xfrm>
            <a:off x="879525"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 is racism?</a:t>
            </a:r>
          </a:p>
        </p:txBody>
      </p:sp>
    </p:spTree>
    <p:extLst>
      <p:ext uri="{BB962C8B-B14F-4D97-AF65-F5344CB8AC3E}">
        <p14:creationId xmlns:p14="http://schemas.microsoft.com/office/powerpoint/2010/main" val="4420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4" grpId="0" animBg="1"/>
      <p:bldP spid="12" grpId="0" animBg="1"/>
      <p:bldP spid="13" grpId="0" animBg="1"/>
      <p:bldP spid="19"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6FCC942-55BD-463F-9C72-69D4606DB831}"/>
              </a:ext>
            </a:extLst>
          </p:cNvPr>
          <p:cNvSpPr/>
          <p:nvPr/>
        </p:nvSpPr>
        <p:spPr>
          <a:xfrm>
            <a:off x="2770606" y="836216"/>
            <a:ext cx="6042090" cy="133150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Racism</a:t>
            </a:r>
            <a:r>
              <a:rPr lang="en-GB" sz="1600" dirty="0"/>
              <a:t> is where someone thinks you’re not good enough </a:t>
            </a:r>
            <a:r>
              <a:rPr lang="en-GB" sz="1600" b="1" dirty="0"/>
              <a:t>because of your colour, ethnicity, nationality or race. </a:t>
            </a:r>
            <a:r>
              <a:rPr lang="en-GB" sz="1600" dirty="0"/>
              <a:t>This could mean that </a:t>
            </a:r>
            <a:r>
              <a:rPr lang="en-GB" sz="1600" b="1" dirty="0"/>
              <a:t>they treat you differently</a:t>
            </a:r>
            <a:r>
              <a:rPr lang="en-GB" sz="1600" dirty="0"/>
              <a:t> (racial discrimination) </a:t>
            </a:r>
            <a:r>
              <a:rPr lang="en-GB" sz="1600" b="1" dirty="0"/>
              <a:t>or bully you</a:t>
            </a:r>
            <a:r>
              <a:rPr lang="en-GB" sz="1600" dirty="0"/>
              <a:t> because of your race, ethnicity or culture.</a:t>
            </a:r>
          </a:p>
        </p:txBody>
      </p:sp>
      <p:pic>
        <p:nvPicPr>
          <p:cNvPr id="11" name="Picture 10">
            <a:extLst>
              <a:ext uri="{FF2B5EF4-FFF2-40B4-BE49-F238E27FC236}">
                <a16:creationId xmlns:a16="http://schemas.microsoft.com/office/drawing/2014/main" id="{707CB0E6-A155-492A-9DEC-FBB7DFF520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sp>
        <p:nvSpPr>
          <p:cNvPr id="7" name="Rectangle: Rounded Corners 6">
            <a:extLst>
              <a:ext uri="{FF2B5EF4-FFF2-40B4-BE49-F238E27FC236}">
                <a16:creationId xmlns:a16="http://schemas.microsoft.com/office/drawing/2014/main" id="{4D96ABB0-F51A-4987-B339-235FB1133E6C}"/>
              </a:ext>
            </a:extLst>
          </p:cNvPr>
          <p:cNvSpPr/>
          <p:nvPr/>
        </p:nvSpPr>
        <p:spPr>
          <a:xfrm>
            <a:off x="3074506" y="4872772"/>
            <a:ext cx="5592417" cy="133150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Racism can also begin as a reaction to the news or a personal experience </a:t>
            </a:r>
            <a:r>
              <a:rPr lang="en-GB" sz="1600" dirty="0"/>
              <a:t>– for example, if someone had an argument with a green person, they might start to think all green people are unkind. </a:t>
            </a:r>
            <a:r>
              <a:rPr lang="en-GB" sz="1600" b="1" dirty="0"/>
              <a:t>This is racism too</a:t>
            </a:r>
            <a:r>
              <a:rPr lang="en-GB" sz="1600" dirty="0"/>
              <a:t>.</a:t>
            </a:r>
          </a:p>
        </p:txBody>
      </p:sp>
      <p:sp>
        <p:nvSpPr>
          <p:cNvPr id="10" name="Rectangle: Rounded Corners 9">
            <a:extLst>
              <a:ext uri="{FF2B5EF4-FFF2-40B4-BE49-F238E27FC236}">
                <a16:creationId xmlns:a16="http://schemas.microsoft.com/office/drawing/2014/main" id="{51AFE577-9532-466A-BEF6-87809D4434E1}"/>
              </a:ext>
            </a:extLst>
          </p:cNvPr>
          <p:cNvSpPr/>
          <p:nvPr/>
        </p:nvSpPr>
        <p:spPr>
          <a:xfrm>
            <a:off x="452407" y="2765596"/>
            <a:ext cx="5352046" cy="1331501"/>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As we grow up, we learn from our friends, family and things we see all around us. </a:t>
            </a:r>
            <a:r>
              <a:rPr lang="en-GB" sz="1600" b="1" dirty="0"/>
              <a:t>If someone sees or hears racist comments or jokes, they might think that this is normal and start doing it too. </a:t>
            </a:r>
          </a:p>
        </p:txBody>
      </p:sp>
      <p:pic>
        <p:nvPicPr>
          <p:cNvPr id="3" name="Picture 2">
            <a:extLst>
              <a:ext uri="{FF2B5EF4-FFF2-40B4-BE49-F238E27FC236}">
                <a16:creationId xmlns:a16="http://schemas.microsoft.com/office/drawing/2014/main" id="{FFBB30FE-AF3B-4EF8-9E48-302E5C5BC5D0}"/>
              </a:ext>
            </a:extLst>
          </p:cNvPr>
          <p:cNvPicPr>
            <a:picLocks noChangeAspect="1"/>
          </p:cNvPicPr>
          <p:nvPr/>
        </p:nvPicPr>
        <p:blipFill>
          <a:blip r:embed="rId4">
            <a:clrChange>
              <a:clrFrom>
                <a:srgbClr val="FFFFFF"/>
              </a:clrFrom>
              <a:clrTo>
                <a:srgbClr val="FFFFFF">
                  <a:alpha val="0"/>
                </a:srgbClr>
              </a:clrTo>
            </a:clrChange>
          </a:blip>
          <a:stretch>
            <a:fillRect/>
          </a:stretch>
        </p:blipFill>
        <p:spPr>
          <a:xfrm flipH="1">
            <a:off x="560483" y="4326897"/>
            <a:ext cx="2532993" cy="2256465"/>
          </a:xfrm>
          <a:prstGeom prst="rect">
            <a:avLst/>
          </a:prstGeom>
        </p:spPr>
      </p:pic>
      <p:pic>
        <p:nvPicPr>
          <p:cNvPr id="4" name="Picture 3">
            <a:extLst>
              <a:ext uri="{FF2B5EF4-FFF2-40B4-BE49-F238E27FC236}">
                <a16:creationId xmlns:a16="http://schemas.microsoft.com/office/drawing/2014/main" id="{5A69D249-7B96-453F-BE03-C7713DC8281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1858" y="659217"/>
            <a:ext cx="1787211" cy="2161868"/>
          </a:xfrm>
          <a:prstGeom prst="rect">
            <a:avLst/>
          </a:prstGeom>
        </p:spPr>
      </p:pic>
      <p:pic>
        <p:nvPicPr>
          <p:cNvPr id="5" name="Picture 4">
            <a:extLst>
              <a:ext uri="{FF2B5EF4-FFF2-40B4-BE49-F238E27FC236}">
                <a16:creationId xmlns:a16="http://schemas.microsoft.com/office/drawing/2014/main" id="{DEF685D4-FA14-4A2B-8436-D7FA5BD8A80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804453" y="2441812"/>
            <a:ext cx="2941985" cy="2305578"/>
          </a:xfrm>
          <a:prstGeom prst="rect">
            <a:avLst/>
          </a:prstGeom>
        </p:spPr>
      </p:pic>
      <p:sp>
        <p:nvSpPr>
          <p:cNvPr id="13" name="Title 1">
            <a:extLst>
              <a:ext uri="{FF2B5EF4-FFF2-40B4-BE49-F238E27FC236}">
                <a16:creationId xmlns:a16="http://schemas.microsoft.com/office/drawing/2014/main" id="{051863FE-DBD6-4604-BAAE-E5087BEAFD05}"/>
              </a:ext>
            </a:extLst>
          </p:cNvPr>
          <p:cNvSpPr txBox="1">
            <a:spLocks/>
          </p:cNvSpPr>
          <p:nvPr/>
        </p:nvSpPr>
        <p:spPr>
          <a:xfrm>
            <a:off x="879525"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 is racism?</a:t>
            </a:r>
          </a:p>
        </p:txBody>
      </p:sp>
      <p:sp>
        <p:nvSpPr>
          <p:cNvPr id="16" name="Cloud 15">
            <a:extLst>
              <a:ext uri="{FF2B5EF4-FFF2-40B4-BE49-F238E27FC236}">
                <a16:creationId xmlns:a16="http://schemas.microsoft.com/office/drawing/2014/main" id="{7A914182-1E09-4639-857F-5A81BD2C36F0}"/>
              </a:ext>
            </a:extLst>
          </p:cNvPr>
          <p:cNvSpPr/>
          <p:nvPr/>
        </p:nvSpPr>
        <p:spPr>
          <a:xfrm>
            <a:off x="464742" y="4747390"/>
            <a:ext cx="8214516" cy="1757851"/>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Silent question (1 min)</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In your head, think carefully. Have you ever seen behaviour like this? What happened and how did it make you feel? You do not need to share your answer if you don’t want to.</a:t>
            </a:r>
          </a:p>
        </p:txBody>
      </p:sp>
    </p:spTree>
    <p:extLst>
      <p:ext uri="{BB962C8B-B14F-4D97-AF65-F5344CB8AC3E}">
        <p14:creationId xmlns:p14="http://schemas.microsoft.com/office/powerpoint/2010/main" val="26323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theme/theme1.xml><?xml version="1.0" encoding="utf-8"?>
<a:theme xmlns:a="http://schemas.openxmlformats.org/drawingml/2006/main" name="Colleges 2020">
  <a:themeElements>
    <a:clrScheme name="Custom 2">
      <a:dk1>
        <a:srgbClr val="FFFFFF"/>
      </a:dk1>
      <a:lt1>
        <a:srgbClr val="000000"/>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leges 2020" id="{7C05CD42-F35E-4E34-B7F2-73F2A771F85F}" vid="{357A42E1-F8C5-42F3-ABD3-3160F015A48C}"/>
    </a:ext>
  </a:extLst>
</a:theme>
</file>

<file path=ppt/theme/theme2.xml><?xml version="1.0" encoding="utf-8"?>
<a:theme xmlns:a="http://schemas.openxmlformats.org/drawingml/2006/main" name="VfS Secondary 2020">
  <a:themeElements>
    <a:clrScheme name="Custom 6">
      <a:dk1>
        <a:srgbClr val="FFFFFF"/>
      </a:dk1>
      <a:lt1>
        <a:srgbClr val="000000"/>
      </a:lt1>
      <a:dk2>
        <a:srgbClr val="EACEFA"/>
      </a:dk2>
      <a:lt2>
        <a:srgbClr val="AA32EA"/>
      </a:lt2>
      <a:accent1>
        <a:srgbClr val="D6F6EF"/>
      </a:accent1>
      <a:accent2>
        <a:srgbClr val="97E8D7"/>
      </a:accent2>
      <a:accent3>
        <a:srgbClr val="FFFFCC"/>
      </a:accent3>
      <a:accent4>
        <a:srgbClr val="F3F3F3"/>
      </a:accent4>
      <a:accent5>
        <a:srgbClr val="97E8D7"/>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Secondary V2" id="{BE365E8E-5A2B-4E58-AA6A-5327844D5BEE}" vid="{259619B4-93E7-4BDC-A7D9-5F671DBD5CD1}"/>
    </a:ext>
  </a:extLst>
</a:theme>
</file>

<file path=ppt/theme/theme3.xml><?xml version="1.0" encoding="utf-8"?>
<a:theme xmlns:a="http://schemas.openxmlformats.org/drawingml/2006/main" name="VfS Prisons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fS College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VotesforSchools 2020 Theme</Template>
  <TotalTime>26556</TotalTime>
  <Words>4265</Words>
  <Application>Microsoft Office PowerPoint</Application>
  <PresentationFormat>On-screen Show (4:3)</PresentationFormat>
  <Paragraphs>534</Paragraphs>
  <Slides>33</Slides>
  <Notes>31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33</vt:i4>
      </vt:variant>
    </vt:vector>
  </HeadingPairs>
  <TitlesOfParts>
    <vt:vector size="41" baseType="lpstr">
      <vt:lpstr>Arial</vt:lpstr>
      <vt:lpstr>Calibri</vt:lpstr>
      <vt:lpstr>Century Gothic</vt:lpstr>
      <vt:lpstr>Lato</vt:lpstr>
      <vt:lpstr>Colleges 2020</vt:lpstr>
      <vt:lpstr>VfS Secondary 2020</vt:lpstr>
      <vt:lpstr>VfS Prisons 2020</vt:lpstr>
      <vt:lpstr>VfS College 2020</vt:lpstr>
      <vt:lpstr>PowerPoint Presentation</vt:lpstr>
      <vt:lpstr>PowerPoint Presentation</vt:lpstr>
      <vt:lpstr>PowerPoint Presentation</vt:lpstr>
      <vt:lpstr>PowerPoint Presentation</vt:lpstr>
      <vt:lpstr>PowerPoint Presentation</vt:lpstr>
      <vt:lpstr>Will the recent anti-racism protests lead to change in the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Bull</dc:creator>
  <cp:lastModifiedBy>Paul Wilks</cp:lastModifiedBy>
  <cp:revision>1114</cp:revision>
  <dcterms:created xsi:type="dcterms:W3CDTF">2020-02-17T10:16:25Z</dcterms:created>
  <dcterms:modified xsi:type="dcterms:W3CDTF">2020-06-10T19:54:19Z</dcterms:modified>
</cp:coreProperties>
</file>